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96" r:id="rId3"/>
    <p:sldId id="270" r:id="rId4"/>
    <p:sldId id="282" r:id="rId5"/>
    <p:sldId id="283" r:id="rId6"/>
    <p:sldId id="317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71" r:id="rId16"/>
    <p:sldId id="292" r:id="rId17"/>
    <p:sldId id="259" r:id="rId18"/>
    <p:sldId id="258" r:id="rId19"/>
    <p:sldId id="294" r:id="rId20"/>
    <p:sldId id="277" r:id="rId21"/>
    <p:sldId id="297" r:id="rId22"/>
    <p:sldId id="264" r:id="rId23"/>
    <p:sldId id="261" r:id="rId24"/>
    <p:sldId id="293" r:id="rId25"/>
    <p:sldId id="265" r:id="rId26"/>
    <p:sldId id="263" r:id="rId27"/>
    <p:sldId id="262" r:id="rId28"/>
    <p:sldId id="295" r:id="rId29"/>
    <p:sldId id="298" r:id="rId30"/>
    <p:sldId id="318" r:id="rId31"/>
    <p:sldId id="319" r:id="rId32"/>
    <p:sldId id="316" r:id="rId33"/>
    <p:sldId id="320" r:id="rId34"/>
    <p:sldId id="321" r:id="rId35"/>
    <p:sldId id="322" r:id="rId36"/>
    <p:sldId id="315" r:id="rId37"/>
    <p:sldId id="301" r:id="rId38"/>
    <p:sldId id="323" r:id="rId39"/>
    <p:sldId id="304" r:id="rId40"/>
    <p:sldId id="310" r:id="rId41"/>
    <p:sldId id="307" r:id="rId42"/>
    <p:sldId id="305" r:id="rId43"/>
    <p:sldId id="306" r:id="rId44"/>
    <p:sldId id="308" r:id="rId45"/>
    <p:sldId id="309" r:id="rId46"/>
    <p:sldId id="311" r:id="rId47"/>
    <p:sldId id="312" r:id="rId48"/>
    <p:sldId id="313" r:id="rId49"/>
    <p:sldId id="314" r:id="rId50"/>
    <p:sldId id="324" r:id="rId51"/>
    <p:sldId id="325" r:id="rId52"/>
    <p:sldId id="326" r:id="rId53"/>
    <p:sldId id="327" r:id="rId54"/>
    <p:sldId id="328" r:id="rId55"/>
    <p:sldId id="329" r:id="rId56"/>
    <p:sldId id="330" r:id="rId57"/>
    <p:sldId id="272" r:id="rId58"/>
    <p:sldId id="299" r:id="rId59"/>
    <p:sldId id="266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0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CE8-9FDC-4E41-AFB6-68D891DB5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F73C6-AB7F-4241-A6E1-C6CB7D0D6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0CA3-1D82-9140-80B3-DFE6CC11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678A-BD35-694A-89C0-4F5EB6C7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CC5E-5A70-C042-99FC-9A37603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3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4D04-BF51-3641-BA47-0C12C1DD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E24DF-33FB-1749-833C-E81B9EFDC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4032-FA11-8E41-9480-DEA6121B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A266-8974-E844-95ED-4E86B4CE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7433D-5D6D-0649-AB98-8ABBF04C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0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F295F-FAC4-2C43-B6C1-DA9A05C1F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4ADB3-4643-624F-BCE1-E967D7824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6453-124F-5041-8B8E-8E46CF5B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DF3EC-9AA0-164E-823C-B0FE7FEE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65B40-D9FC-604C-BDEC-933E9E0C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EC39-4AEA-AF4F-8125-13F895FF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7AD7-FEF3-504D-A2F7-35E29155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8F74-942B-9243-8055-D709429B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673B-9C22-274E-B6E4-BDE22443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80A0-8CC0-A549-9D05-E3176C7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013-BC84-0041-A1DC-CE6D7F14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C7C68-2774-6948-ABAB-9B7D5790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1F52-0622-4542-8200-41AE7A66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D3B3-BE24-5944-8144-CB7140F6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32A3-697D-9A45-A383-B5848B1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D639-DBB3-1942-ADDD-6896DB8B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50AA-6FDE-354D-BB7D-08DDD2F13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F9E89-CCD1-4A43-A843-6467A9BD5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C2D48-C879-B64C-9CB7-394828A9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19DE5-38A6-4041-B7A5-F218CD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C3774-B65C-C04D-8E55-19099972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70E4-732D-6040-9005-603EA157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DA917-F91B-2F4B-BB47-CAD068B7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62A7-80C5-3249-BC30-8737C8F68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4AC5-CD29-AB49-AB9B-272C4D6B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AE3E-190B-DA4B-89E6-9D8CEA25F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C00CE-A7B0-B641-80D8-2F34D62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1B343-0DEF-5D49-864D-4B63B8CF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C6B7D-AC27-9C4F-A574-C183B522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9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DC39-E9B1-DB4D-9C15-A1E44CA0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F75DB-67AB-0D40-8F0B-36644203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7768-36C1-BE45-A934-5D374DB9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5C75-896D-7341-A6FF-D99BCA64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6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F3A0B-DD3A-C34B-801C-0B4E03F6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5E85F-0F61-9544-AD13-3486B998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ACC98-8829-4343-A1E5-85262315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1163-C31E-4747-902E-8C89324E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1517-F14F-9D4E-8CB7-8D6FDCD3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D66CA-189A-C447-9525-830DF827C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DD656-A13A-9244-BF6C-C03EE4C3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4B5DF-6832-3647-B726-A2EEF512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CC68F-463D-A64A-9AD1-8753A741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114-FEC5-4E4E-A8D5-F9A6D876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64BC5-2DB0-6940-A695-227CC8247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7CA1-0C58-A24B-B2FF-321CBE04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B2F5E-6750-F744-A61D-D35CAA47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9BC8D-5552-5444-8C06-3D3A102A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F4F1-C773-BD4D-8A7B-AE5F05C5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5F834-888A-5449-91CB-F2FC114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08F21-2FE0-5B4E-A789-08FC096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2C7D3-5081-4043-B1B4-D243114A8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58BD-C0A4-1046-A8F0-FACC81259D81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C2192-A2F1-D847-B095-B69B6368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444C9-0931-124A-B294-66AB1E36E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2.png"/><Relationship Id="rId4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7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210.png"/><Relationship Id="rId7" Type="http://schemas.openxmlformats.org/officeDocument/2006/relationships/image" Target="../media/image8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91.png"/><Relationship Id="rId10" Type="http://schemas.openxmlformats.org/officeDocument/2006/relationships/image" Target="../media/image110.png"/><Relationship Id="rId4" Type="http://schemas.openxmlformats.org/officeDocument/2006/relationships/image" Target="../media/image81.png"/><Relationship Id="rId9" Type="http://schemas.openxmlformats.org/officeDocument/2006/relationships/image" Target="../media/image10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13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00.png"/><Relationship Id="rId4" Type="http://schemas.openxmlformats.org/officeDocument/2006/relationships/image" Target="../media/image1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3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40.png"/><Relationship Id="rId4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1.png"/><Relationship Id="rId7" Type="http://schemas.openxmlformats.org/officeDocument/2006/relationships/image" Target="../media/image11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4" Type="http://schemas.openxmlformats.org/officeDocument/2006/relationships/image" Target="../media/image100.png"/><Relationship Id="rId9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41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0.png"/><Relationship Id="rId10" Type="http://schemas.openxmlformats.org/officeDocument/2006/relationships/image" Target="../media/image130.png"/><Relationship Id="rId4" Type="http://schemas.openxmlformats.org/officeDocument/2006/relationships/image" Target="../media/image100.png"/><Relationship Id="rId9" Type="http://schemas.openxmlformats.org/officeDocument/2006/relationships/image" Target="../media/image1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0.png"/><Relationship Id="rId7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7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8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10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0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2799327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7792541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6109476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2359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7792541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6109476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1871879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69167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3779125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282993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99ACB-1265-D344-B787-B4882720E578}"/>
              </a:ext>
            </a:extLst>
          </p:cNvPr>
          <p:cNvSpPr txBox="1"/>
          <p:nvPr/>
        </p:nvSpPr>
        <p:spPr>
          <a:xfrm>
            <a:off x="2514632" y="1637569"/>
            <a:ext cx="6645468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Null Hypothesis H</a:t>
            </a:r>
            <a:r>
              <a:rPr lang="en-US" sz="2400" baseline="-250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no effect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Alternative Hypothesis H</a:t>
            </a:r>
            <a:r>
              <a:rPr lang="en-US" sz="2400" baseline="-250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an effect</a:t>
            </a:r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670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75A23-65E0-894B-B76E-09609A12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75985"/>
            <a:ext cx="8229600" cy="55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75A23-65E0-894B-B76E-09609A12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75985"/>
            <a:ext cx="8229600" cy="550603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F9B76D-C004-9244-88D2-BB08CB899A12}"/>
              </a:ext>
            </a:extLst>
          </p:cNvPr>
          <p:cNvSpPr/>
          <p:nvPr/>
        </p:nvSpPr>
        <p:spPr>
          <a:xfrm>
            <a:off x="5139559" y="5833242"/>
            <a:ext cx="4897821" cy="33826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593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78609-7418-634A-9A4C-E4481583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03200"/>
            <a:ext cx="10541000" cy="645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B285D7-6AFE-8D4B-939B-454B2635C7F2}"/>
              </a:ext>
            </a:extLst>
          </p:cNvPr>
          <p:cNvSpPr txBox="1"/>
          <p:nvPr/>
        </p:nvSpPr>
        <p:spPr>
          <a:xfrm>
            <a:off x="693683" y="861849"/>
            <a:ext cx="1023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</a:t>
            </a:r>
          </a:p>
          <a:p>
            <a:r>
              <a:rPr lang="en-US" dirty="0">
                <a:latin typeface="Symbol" pitchFamily="2" charset="2"/>
              </a:rPr>
              <a:t>a</a:t>
            </a:r>
            <a:r>
              <a:rPr lang="en-US" dirty="0"/>
              <a:t> = 0.05</a:t>
            </a:r>
          </a:p>
        </p:txBody>
      </p:sp>
    </p:spTree>
    <p:extLst>
      <p:ext uri="{BB962C8B-B14F-4D97-AF65-F5344CB8AC3E}">
        <p14:creationId xmlns:p14="http://schemas.microsoft.com/office/powerpoint/2010/main" val="4183637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B3999-4743-4443-9B3C-FFA420D7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1" y="412750"/>
            <a:ext cx="1103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4966058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2637939" y="5934295"/>
            <a:ext cx="4656238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 NOT reject H</a:t>
            </a:r>
            <a:r>
              <a:rPr lang="en-US" baseline="-25000" dirty="0"/>
              <a:t>0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Infer drug has no effect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499ACB-1265-D344-B787-B4882720E578}"/>
              </a:ext>
            </a:extLst>
          </p:cNvPr>
          <p:cNvSpPr txBox="1"/>
          <p:nvPr/>
        </p:nvSpPr>
        <p:spPr>
          <a:xfrm>
            <a:off x="2514632" y="1637569"/>
            <a:ext cx="6645468" cy="193899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Null Hypothesis H</a:t>
            </a:r>
            <a:r>
              <a:rPr lang="en-US" sz="2400" baseline="-250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no effect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Alternative Hypothesis H</a:t>
            </a:r>
            <a:r>
              <a:rPr lang="en-US" sz="2400" baseline="-250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an effect</a:t>
            </a:r>
          </a:p>
          <a:p>
            <a:pPr algn="ctr"/>
            <a:endParaRPr lang="en-US" sz="2400" dirty="0"/>
          </a:p>
        </p:txBody>
      </p:sp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3D459CB6-8413-F643-9BC2-E557A23F87CA}"/>
              </a:ext>
            </a:extLst>
          </p:cNvPr>
          <p:cNvSpPr/>
          <p:nvPr/>
        </p:nvSpPr>
        <p:spPr>
          <a:xfrm>
            <a:off x="4629795" y="3709724"/>
            <a:ext cx="2515627" cy="6777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0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BFF69DD-3E88-944D-8DDD-B3F52976DC4D}"/>
              </a:ext>
            </a:extLst>
          </p:cNvPr>
          <p:cNvSpPr/>
          <p:nvPr/>
        </p:nvSpPr>
        <p:spPr>
          <a:xfrm>
            <a:off x="7167159" y="3709724"/>
            <a:ext cx="1061136" cy="6777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a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0F5A1C0B-5261-2D41-B163-3DB92E9BBC4D}"/>
              </a:ext>
            </a:extLst>
          </p:cNvPr>
          <p:cNvSpPr/>
          <p:nvPr/>
        </p:nvSpPr>
        <p:spPr>
          <a:xfrm flipH="1">
            <a:off x="3534347" y="3709724"/>
            <a:ext cx="1061136" cy="677716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  <a:r>
              <a:rPr lang="en-US" baseline="-25000" dirty="0"/>
              <a:t>a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C7619E90-9607-6D41-A2AD-1B9D22F8F8DC}"/>
              </a:ext>
            </a:extLst>
          </p:cNvPr>
          <p:cNvSpPr/>
          <p:nvPr/>
        </p:nvSpPr>
        <p:spPr>
          <a:xfrm>
            <a:off x="3951890" y="4782207"/>
            <a:ext cx="1019503" cy="493986"/>
          </a:xfrm>
          <a:custGeom>
            <a:avLst/>
            <a:gdLst>
              <a:gd name="connsiteX0" fmla="*/ 1019503 w 1019503"/>
              <a:gd name="connsiteY0" fmla="*/ 472965 h 493986"/>
              <a:gd name="connsiteX1" fmla="*/ 1019503 w 1019503"/>
              <a:gd name="connsiteY1" fmla="*/ 0 h 493986"/>
              <a:gd name="connsiteX2" fmla="*/ 840827 w 1019503"/>
              <a:gd name="connsiteY2" fmla="*/ 168165 h 493986"/>
              <a:gd name="connsiteX3" fmla="*/ 630620 w 1019503"/>
              <a:gd name="connsiteY3" fmla="*/ 304800 h 493986"/>
              <a:gd name="connsiteX4" fmla="*/ 472965 w 1019503"/>
              <a:gd name="connsiteY4" fmla="*/ 399393 h 493986"/>
              <a:gd name="connsiteX5" fmla="*/ 294289 w 1019503"/>
              <a:gd name="connsiteY5" fmla="*/ 451945 h 493986"/>
              <a:gd name="connsiteX6" fmla="*/ 115613 w 1019503"/>
              <a:gd name="connsiteY6" fmla="*/ 493986 h 493986"/>
              <a:gd name="connsiteX7" fmla="*/ 0 w 1019503"/>
              <a:gd name="connsiteY7" fmla="*/ 493986 h 493986"/>
              <a:gd name="connsiteX8" fmla="*/ 1019503 w 1019503"/>
              <a:gd name="connsiteY8" fmla="*/ 472965 h 493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9503" h="493986">
                <a:moveTo>
                  <a:pt x="1019503" y="472965"/>
                </a:moveTo>
                <a:lnTo>
                  <a:pt x="1019503" y="0"/>
                </a:lnTo>
                <a:lnTo>
                  <a:pt x="840827" y="168165"/>
                </a:lnTo>
                <a:lnTo>
                  <a:pt x="630620" y="304800"/>
                </a:lnTo>
                <a:lnTo>
                  <a:pt x="472965" y="399393"/>
                </a:lnTo>
                <a:lnTo>
                  <a:pt x="294289" y="451945"/>
                </a:lnTo>
                <a:lnTo>
                  <a:pt x="115613" y="493986"/>
                </a:lnTo>
                <a:lnTo>
                  <a:pt x="0" y="493986"/>
                </a:lnTo>
                <a:lnTo>
                  <a:pt x="1019503" y="472965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1DB1DF-7A58-734E-B098-1BEB270DF986}"/>
              </a:ext>
            </a:extLst>
          </p:cNvPr>
          <p:cNvCxnSpPr/>
          <p:nvPr/>
        </p:nvCxnSpPr>
        <p:spPr>
          <a:xfrm flipH="1" flipV="1">
            <a:off x="4771697" y="5129048"/>
            <a:ext cx="3951889" cy="1072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1B2B845-1587-7140-A826-FCB9A2A86BEB}"/>
              </a:ext>
            </a:extLst>
          </p:cNvPr>
          <p:cNvSpPr txBox="1"/>
          <p:nvPr/>
        </p:nvSpPr>
        <p:spPr>
          <a:xfrm>
            <a:off x="8782927" y="6033248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p-value &gt; 0.05 / 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E5D85F-56DB-F14F-A189-555FF821433F}"/>
              </a:ext>
            </a:extLst>
          </p:cNvPr>
          <p:cNvCxnSpPr>
            <a:cxnSpLocks/>
          </p:cNvCxnSpPr>
          <p:nvPr/>
        </p:nvCxnSpPr>
        <p:spPr>
          <a:xfrm flipH="1">
            <a:off x="4629795" y="3709724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FD64B48-B942-4047-A585-969744F8B5AC}"/>
              </a:ext>
            </a:extLst>
          </p:cNvPr>
          <p:cNvCxnSpPr>
            <a:cxnSpLocks/>
          </p:cNvCxnSpPr>
          <p:nvPr/>
        </p:nvCxnSpPr>
        <p:spPr>
          <a:xfrm flipH="1">
            <a:off x="7145422" y="3709724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5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null hypothesis</a:t>
            </a:r>
            <a:br>
              <a:rPr lang="en-US" dirty="0"/>
            </a:br>
            <a:r>
              <a:rPr lang="en-US" dirty="0"/>
              <a:t>and p-values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108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63F7A-4BC9-5F41-BAF1-0AA0089B464B}"/>
              </a:ext>
            </a:extLst>
          </p:cNvPr>
          <p:cNvSpPr txBox="1"/>
          <p:nvPr/>
        </p:nvSpPr>
        <p:spPr>
          <a:xfrm>
            <a:off x="906439" y="636697"/>
            <a:ext cx="10379121" cy="558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!!! p-value calculations assume that the null hypothesis is correct.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Thus, from the p-value’s point of view, the null hypothesis is 100%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p-values assume that the null hypothesis is true, and that the observed sample effect is caused by random sample error.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p-values tell you how consistent your sample data are with a null hypothesis that is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However, when your data are very inconsistent with the null hypothesis, p-values can’t determine which of the following two possibilities is more probable: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true, but your sample is unusual due to random sample error.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false.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</a:rPr>
              <a:t>!!! p-values </a:t>
            </a:r>
            <a:r>
              <a:rPr lang="en-US" sz="2000" b="1" i="1" dirty="0">
                <a:solidFill>
                  <a:srgbClr val="C00000"/>
                </a:solidFill>
              </a:rPr>
              <a:t>ARE NOT </a:t>
            </a:r>
            <a:r>
              <a:rPr lang="en-US" sz="2000" b="1" dirty="0">
                <a:solidFill>
                  <a:srgbClr val="C00000"/>
                </a:solidFill>
              </a:rPr>
              <a:t>the probability of any specific alternative hypothesis being true.</a:t>
            </a:r>
          </a:p>
        </p:txBody>
      </p:sp>
    </p:spTree>
    <p:extLst>
      <p:ext uri="{BB962C8B-B14F-4D97-AF65-F5344CB8AC3E}">
        <p14:creationId xmlns:p14="http://schemas.microsoft.com/office/powerpoint/2010/main" val="2782865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  <a:br>
              <a:rPr lang="en-US" dirty="0"/>
            </a:br>
            <a:r>
              <a:rPr lang="en-US" dirty="0"/>
              <a:t>and sample size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494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40A3B9-F196-4645-A537-7032B44514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DBBC4-DCFD-AB4A-A93A-D6E02BC2C93B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502FD3-4EC8-E447-8FCD-72FB36EABD93}"/>
              </a:ext>
            </a:extLst>
          </p:cNvPr>
          <p:cNvSpPr txBox="1"/>
          <p:nvPr/>
        </p:nvSpPr>
        <p:spPr>
          <a:xfrm>
            <a:off x="3836275" y="1113826"/>
            <a:ext cx="23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e.g. control distribution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5A013B-F0D0-1B47-8C1F-FE2A37AE29B0}"/>
              </a:ext>
            </a:extLst>
          </p:cNvPr>
          <p:cNvSpPr txBox="1"/>
          <p:nvPr/>
        </p:nvSpPr>
        <p:spPr>
          <a:xfrm>
            <a:off x="7252840" y="1113826"/>
            <a:ext cx="207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e.g. test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16111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2A955F-EE6D-2742-A9BE-0992AC086BF5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F29DD-26A9-9847-8B0A-A1437D42235A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81629-7DFF-3843-BC7F-BF0A1CD621C0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E5487-D1CA-7D44-BB04-E08768CB0AC4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6DCEAD-545E-3E4E-82F7-9D7E06EE5B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4D54-F3DB-3C4F-81C4-02E367C8D441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97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2A955F-EE6D-2742-A9BE-0992AC086BF5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F29DD-26A9-9847-8B0A-A1437D42235A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81629-7DFF-3843-BC7F-BF0A1CD621C0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E5487-D1CA-7D44-BB04-E08768CB0AC4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6DCEAD-545E-3E4E-82F7-9D7E06EE5B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4D54-F3DB-3C4F-81C4-02E367C8D441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F09C6C-F2AE-2C40-9C11-EB78B6FD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670" y="1596080"/>
            <a:ext cx="9308660" cy="382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11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396151" cy="4448432"/>
            <a:chOff x="947351" y="1575491"/>
            <a:chExt cx="10396151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525262" y="3101549"/>
              <a:ext cx="1643451" cy="35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– </a:t>
              </a:r>
              <a:r>
                <a:rPr lang="en-US" sz="2000" dirty="0">
                  <a:solidFill>
                    <a:schemeClr val="tx1"/>
                  </a:solidFill>
                  <a:latin typeface="Symbol" pitchFamily="2" charset="2"/>
                </a:rPr>
                <a:t>b</a:t>
              </a:r>
              <a:r>
                <a:rPr lang="en-US" sz="2000" dirty="0">
                  <a:solidFill>
                    <a:schemeClr val="tx1"/>
                  </a:solidFill>
                </a:rPr>
                <a:t> = Power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5" y="3540210"/>
              <a:ext cx="3669957" cy="604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Probability that we actually reject H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r>
                <a:rPr lang="en-US" dirty="0">
                  <a:solidFill>
                    <a:schemeClr val="tx1"/>
                  </a:solidFill>
                </a:rPr>
                <a:t> when it is false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A672A2-5EDC-684D-B87B-A1CAC78E50DD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9A97C-C040-9A44-848C-16D6EEB5917C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B8724-6E7B-9549-B1DF-522533389481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BDE3A-D1F3-4949-93EF-C153FED78B84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7BCBC9-233E-1342-840F-603321150CCA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A2B97-308E-4541-A799-CB2F57F60DC6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94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19379-A264-FE45-9AD3-C54E8A1A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21" b="43061"/>
          <a:stretch/>
        </p:blipFill>
        <p:spPr>
          <a:xfrm>
            <a:off x="1873956" y="1562131"/>
            <a:ext cx="8444088" cy="3073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66DD5-3FF1-D649-9076-3282C8570445}"/>
              </a:ext>
            </a:extLst>
          </p:cNvPr>
          <p:cNvSpPr txBox="1"/>
          <p:nvPr/>
        </p:nvSpPr>
        <p:spPr>
          <a:xfrm>
            <a:off x="7843130" y="4411519"/>
            <a:ext cx="1053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 = 0.049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86D6E-5541-2E49-B86F-6457D73F8996}"/>
              </a:ext>
            </a:extLst>
          </p:cNvPr>
          <p:cNvCxnSpPr/>
          <p:nvPr/>
        </p:nvCxnSpPr>
        <p:spPr>
          <a:xfrm flipH="1" flipV="1">
            <a:off x="6770435" y="3807406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42DBF-FED6-B046-872E-2625DFBA712A}"/>
              </a:ext>
            </a:extLst>
          </p:cNvPr>
          <p:cNvCxnSpPr>
            <a:cxnSpLocks/>
          </p:cNvCxnSpPr>
          <p:nvPr/>
        </p:nvCxnSpPr>
        <p:spPr>
          <a:xfrm flipH="1">
            <a:off x="7021690" y="2267459"/>
            <a:ext cx="1151980" cy="94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2B263-3E54-CF4B-998F-0A6474B74BC4}"/>
              </a:ext>
            </a:extLst>
          </p:cNvPr>
          <p:cNvSpPr txBox="1"/>
          <p:nvPr/>
        </p:nvSpPr>
        <p:spPr>
          <a:xfrm>
            <a:off x="8173670" y="2013933"/>
            <a:ext cx="300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= 0.5</a:t>
            </a:r>
          </a:p>
          <a:p>
            <a:endParaRPr lang="en-US" dirty="0"/>
          </a:p>
          <a:p>
            <a:r>
              <a:rPr lang="en-US" dirty="0"/>
              <a:t>!!! Only 50% chance of detecting a real difference.</a:t>
            </a:r>
          </a:p>
        </p:txBody>
      </p:sp>
    </p:spTree>
    <p:extLst>
      <p:ext uri="{BB962C8B-B14F-4D97-AF65-F5344CB8AC3E}">
        <p14:creationId xmlns:p14="http://schemas.microsoft.com/office/powerpoint/2010/main" val="3654162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7A8F-F795-BE46-BB3A-9C15D980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20" y="753035"/>
            <a:ext cx="4531560" cy="5351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D5A4-CCDF-B449-A077-7111E0ACD383}"/>
              </a:ext>
            </a:extLst>
          </p:cNvPr>
          <p:cNvSpPr txBox="1"/>
          <p:nvPr/>
        </p:nvSpPr>
        <p:spPr>
          <a:xfrm>
            <a:off x="1192307" y="1730188"/>
            <a:ext cx="381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Small</a:t>
            </a:r>
            <a:r>
              <a:rPr lang="en-US" dirty="0"/>
              <a:t> samples from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16A9-7264-E14C-B1F2-6BB83CC8EAC0}"/>
              </a:ext>
            </a:extLst>
          </p:cNvPr>
          <p:cNvSpPr txBox="1"/>
          <p:nvPr/>
        </p:nvSpPr>
        <p:spPr>
          <a:xfrm>
            <a:off x="1192307" y="4573815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Large</a:t>
            </a:r>
            <a:r>
              <a:rPr lang="en-US" dirty="0"/>
              <a:t> samples from </a:t>
            </a:r>
            <a:r>
              <a:rPr lang="en-US" b="1" i="1" dirty="0"/>
              <a:t>same</a:t>
            </a:r>
            <a:r>
              <a:rPr lang="en-US" dirty="0"/>
              <a:t>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342AA-5AAA-134B-AD39-A373E2BF740D}"/>
              </a:ext>
            </a:extLst>
          </p:cNvPr>
          <p:cNvSpPr txBox="1"/>
          <p:nvPr/>
        </p:nvSpPr>
        <p:spPr>
          <a:xfrm>
            <a:off x="2194824" y="2284185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5F6F7-8F04-D245-BD8E-23A6F18893D2}"/>
              </a:ext>
            </a:extLst>
          </p:cNvPr>
          <p:cNvSpPr txBox="1"/>
          <p:nvPr/>
        </p:nvSpPr>
        <p:spPr>
          <a:xfrm>
            <a:off x="2150645" y="5224608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power</a:t>
            </a:r>
          </a:p>
        </p:txBody>
      </p:sp>
    </p:spTree>
    <p:extLst>
      <p:ext uri="{BB962C8B-B14F-4D97-AF65-F5344CB8AC3E}">
        <p14:creationId xmlns:p14="http://schemas.microsoft.com/office/powerpoint/2010/main" val="410934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7A8F-F795-BE46-BB3A-9C15D980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20" y="753035"/>
            <a:ext cx="4531560" cy="5351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D5A4-CCDF-B449-A077-7111E0ACD383}"/>
              </a:ext>
            </a:extLst>
          </p:cNvPr>
          <p:cNvSpPr txBox="1"/>
          <p:nvPr/>
        </p:nvSpPr>
        <p:spPr>
          <a:xfrm>
            <a:off x="1192307" y="1730188"/>
            <a:ext cx="381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Small</a:t>
            </a:r>
            <a:r>
              <a:rPr lang="en-US" dirty="0"/>
              <a:t> samples from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16A9-7264-E14C-B1F2-6BB83CC8EAC0}"/>
              </a:ext>
            </a:extLst>
          </p:cNvPr>
          <p:cNvSpPr txBox="1"/>
          <p:nvPr/>
        </p:nvSpPr>
        <p:spPr>
          <a:xfrm>
            <a:off x="1192307" y="4573815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Large</a:t>
            </a:r>
            <a:r>
              <a:rPr lang="en-US" dirty="0"/>
              <a:t> samples from </a:t>
            </a:r>
            <a:r>
              <a:rPr lang="en-US" b="1" i="1" dirty="0"/>
              <a:t>same</a:t>
            </a:r>
            <a:r>
              <a:rPr lang="en-US" dirty="0"/>
              <a:t>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342AA-5AAA-134B-AD39-A373E2BF740D}"/>
              </a:ext>
            </a:extLst>
          </p:cNvPr>
          <p:cNvSpPr txBox="1"/>
          <p:nvPr/>
        </p:nvSpPr>
        <p:spPr>
          <a:xfrm>
            <a:off x="2194824" y="2284185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5F6F7-8F04-D245-BD8E-23A6F18893D2}"/>
              </a:ext>
            </a:extLst>
          </p:cNvPr>
          <p:cNvSpPr txBox="1"/>
          <p:nvPr/>
        </p:nvSpPr>
        <p:spPr>
          <a:xfrm>
            <a:off x="2150645" y="5224608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power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C5245C-16B6-CA4C-A8FA-2C716F13F969}"/>
              </a:ext>
            </a:extLst>
          </p:cNvPr>
          <p:cNvSpPr txBox="1"/>
          <p:nvPr/>
        </p:nvSpPr>
        <p:spPr>
          <a:xfrm>
            <a:off x="440264" y="3096488"/>
            <a:ext cx="5202620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can almost always get a significant p-value if you use a huge sample size. However, the effect size is likely to be tiny, and thus probably meaningless.</a:t>
            </a:r>
          </a:p>
        </p:txBody>
      </p:sp>
    </p:spTree>
    <p:extLst>
      <p:ext uri="{BB962C8B-B14F-4D97-AF65-F5344CB8AC3E}">
        <p14:creationId xmlns:p14="http://schemas.microsoft.com/office/powerpoint/2010/main" val="1069186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</a:t>
            </a:r>
            <a:r>
              <a:rPr lang="en-US" dirty="0"/>
              <a:t>-Test</a:t>
            </a:r>
            <a:br>
              <a:rPr lang="en-US" dirty="0"/>
            </a:br>
            <a:r>
              <a:rPr lang="en-US" dirty="0"/>
              <a:t>for sample 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72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4AE840-6E6F-3F43-B2C2-01E552A2DA17}"/>
              </a:ext>
            </a:extLst>
          </p:cNvPr>
          <p:cNvSpPr/>
          <p:nvPr/>
        </p:nvSpPr>
        <p:spPr>
          <a:xfrm>
            <a:off x="3883379" y="3471040"/>
            <a:ext cx="4041422" cy="1776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8110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3086504" y="5862918"/>
            <a:ext cx="526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sample mean</a:t>
            </a:r>
          </a:p>
          <a:p>
            <a:pPr algn="ctr"/>
            <a:r>
              <a:rPr lang="en-US" dirty="0"/>
              <a:t>(so far, this is our best guess for the population mean)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</p:spTree>
    <p:extLst>
      <p:ext uri="{BB962C8B-B14F-4D97-AF65-F5344CB8AC3E}">
        <p14:creationId xmlns:p14="http://schemas.microsoft.com/office/powerpoint/2010/main" val="257208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823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</p:spTree>
    <p:extLst>
      <p:ext uri="{BB962C8B-B14F-4D97-AF65-F5344CB8AC3E}">
        <p14:creationId xmlns:p14="http://schemas.microsoft.com/office/powerpoint/2010/main" val="1473070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73E49117-1A65-334A-A962-9BB049D16EF5}"/>
              </a:ext>
            </a:extLst>
          </p:cNvPr>
          <p:cNvSpPr/>
          <p:nvPr/>
        </p:nvSpPr>
        <p:spPr>
          <a:xfrm>
            <a:off x="2541012" y="2094887"/>
            <a:ext cx="870742" cy="640053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3958E-F5AC-AF41-8692-14CDF1D8DA8D}"/>
                  </a:ext>
                </a:extLst>
              </p:cNvPr>
              <p:cNvSpPr txBox="1"/>
              <p:nvPr/>
            </p:nvSpPr>
            <p:spPr>
              <a:xfrm>
                <a:off x="7483138" y="3680073"/>
                <a:ext cx="40304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-test assumes that the data sets are normally distributed with equal variance.</a:t>
                </a: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C113958E-F5AC-AF41-8692-14CDF1D8D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3138" y="3680073"/>
                <a:ext cx="4030437" cy="923330"/>
              </a:xfrm>
              <a:prstGeom prst="rect">
                <a:avLst/>
              </a:prstGeom>
              <a:blipFill>
                <a:blip r:embed="rId4"/>
                <a:stretch>
                  <a:fillRect l="-627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9602D3-AD3D-4344-8697-03BBDF76FD6A}"/>
              </a:ext>
            </a:extLst>
          </p:cNvPr>
          <p:cNvCxnSpPr>
            <a:cxnSpLocks/>
          </p:cNvCxnSpPr>
          <p:nvPr/>
        </p:nvCxnSpPr>
        <p:spPr>
          <a:xfrm>
            <a:off x="2289907" y="2734940"/>
            <a:ext cx="1316726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D448D7-0125-294D-B1D9-694D94BB30F1}"/>
                  </a:ext>
                </a:extLst>
              </p:cNvPr>
              <p:cNvSpPr txBox="1"/>
              <p:nvPr/>
            </p:nvSpPr>
            <p:spPr>
              <a:xfrm>
                <a:off x="3411754" y="273441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6D448D7-0125-294D-B1D9-694D94BB3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1754" y="2734415"/>
                <a:ext cx="36798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>
            <a:extLst>
              <a:ext uri="{FF2B5EF4-FFF2-40B4-BE49-F238E27FC236}">
                <a16:creationId xmlns:a16="http://schemas.microsoft.com/office/drawing/2014/main" id="{44D6F42F-9AE5-5545-9598-FD51448340FF}"/>
              </a:ext>
            </a:extLst>
          </p:cNvPr>
          <p:cNvSpPr/>
          <p:nvPr/>
        </p:nvSpPr>
        <p:spPr>
          <a:xfrm>
            <a:off x="7942252" y="2094887"/>
            <a:ext cx="870742" cy="640053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19C454E-C831-404C-8496-3FDDC5E008BD}"/>
              </a:ext>
            </a:extLst>
          </p:cNvPr>
          <p:cNvCxnSpPr>
            <a:cxnSpLocks/>
          </p:cNvCxnSpPr>
          <p:nvPr/>
        </p:nvCxnSpPr>
        <p:spPr>
          <a:xfrm>
            <a:off x="7691147" y="2734940"/>
            <a:ext cx="1316726" cy="0"/>
          </a:xfrm>
          <a:prstGeom prst="line">
            <a:avLst/>
          </a:prstGeom>
          <a:ln w="1905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6FFF9F-7531-CA48-96DD-0F97B0CE17F6}"/>
                  </a:ext>
                </a:extLst>
              </p:cNvPr>
              <p:cNvSpPr txBox="1"/>
              <p:nvPr/>
            </p:nvSpPr>
            <p:spPr>
              <a:xfrm>
                <a:off x="8812994" y="2734415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56FFF9F-7531-CA48-96DD-0F97B0CE1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2994" y="2734415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751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124288"/>
            <a:ext cx="11080337" cy="2610028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4904547" y="484663"/>
                <a:ext cx="1283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population</a:t>
                </a:r>
              </a:p>
              <a:p>
                <a:pPr algn="ctr"/>
                <a:r>
                  <a:rPr lang="en-US" dirty="0">
                    <a:solidFill>
                      <a:schemeClr val="accent6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accent6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547" y="484663"/>
                <a:ext cx="1283172" cy="923330"/>
              </a:xfrm>
              <a:prstGeom prst="rect">
                <a:avLst/>
              </a:prstGeom>
              <a:blipFill>
                <a:blip r:embed="rId4"/>
                <a:stretch>
                  <a:fillRect l="-2941" t="-1351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6CACD3C-579D-C443-A8E9-8504CE5B864A}"/>
              </a:ext>
            </a:extLst>
          </p:cNvPr>
          <p:cNvSpPr txBox="1"/>
          <p:nvPr/>
        </p:nvSpPr>
        <p:spPr>
          <a:xfrm>
            <a:off x="4013612" y="1392538"/>
            <a:ext cx="339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</a:t>
            </a:r>
            <a:r>
              <a:rPr lang="en-US" sz="2400" b="1" baseline="-25000" dirty="0">
                <a:solidFill>
                  <a:schemeClr val="accent1"/>
                </a:solidFill>
              </a:rPr>
              <a:t>0</a:t>
            </a:r>
            <a:r>
              <a:rPr lang="en-US" sz="2400" b="1" dirty="0">
                <a:solidFill>
                  <a:schemeClr val="accent1"/>
                </a:solidFill>
              </a:rPr>
              <a:t>:</a:t>
            </a:r>
            <a:r>
              <a:rPr lang="en-US" b="1" dirty="0">
                <a:solidFill>
                  <a:schemeClr val="accent1"/>
                </a:solidFill>
              </a:rPr>
              <a:t> data sets A and B came from the same population, </a:t>
            </a:r>
            <a:r>
              <a:rPr lang="en-US" dirty="0">
                <a:solidFill>
                  <a:schemeClr val="accent1"/>
                </a:solidFill>
              </a:rPr>
              <a:t>differences due entirely to random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CDFA63-C3F6-E349-B674-1A0A0DCD8781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CDFA63-C3F6-E349-B674-1A0A0DCD87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461665"/>
              </a:xfrm>
              <a:prstGeom prst="rect">
                <a:avLst/>
              </a:prstGeom>
              <a:blipFill>
                <a:blip r:embed="rId5"/>
                <a:stretch>
                  <a:fillRect l="-4698" t="-7895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reeform 66">
            <a:extLst>
              <a:ext uri="{FF2B5EF4-FFF2-40B4-BE49-F238E27FC236}">
                <a16:creationId xmlns:a16="http://schemas.microsoft.com/office/drawing/2014/main" id="{DF90F090-EE58-FF40-B813-95FB856B2BEE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8661B0E-6509-564D-A5F5-F0683385686F}"/>
              </a:ext>
            </a:extLst>
          </p:cNvPr>
          <p:cNvCxnSpPr>
            <a:cxnSpLocks/>
          </p:cNvCxnSpPr>
          <p:nvPr/>
        </p:nvCxnSpPr>
        <p:spPr>
          <a:xfrm>
            <a:off x="5592595" y="3418774"/>
            <a:ext cx="0" cy="1819912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AFA198-2422-6149-B2C9-4A0F2D4D8424}"/>
                  </a:ext>
                </a:extLst>
              </p:cNvPr>
              <p:cNvSpPr txBox="1"/>
              <p:nvPr/>
            </p:nvSpPr>
            <p:spPr>
              <a:xfrm>
                <a:off x="5419562" y="5258926"/>
                <a:ext cx="3704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3AFA198-2422-6149-B2C9-4A0F2D4D84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2" y="5258926"/>
                <a:ext cx="370422" cy="369332"/>
              </a:xfrm>
              <a:prstGeom prst="rect">
                <a:avLst/>
              </a:prstGeom>
              <a:blipFill>
                <a:blip r:embed="rId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FAB6226-F35D-A14D-A9D7-61A1CED4BEEF}"/>
              </a:ext>
            </a:extLst>
          </p:cNvPr>
          <p:cNvCxnSpPr>
            <a:cxnSpLocks/>
          </p:cNvCxnSpPr>
          <p:nvPr/>
        </p:nvCxnSpPr>
        <p:spPr>
          <a:xfrm>
            <a:off x="5592595" y="4359879"/>
            <a:ext cx="950248" cy="0"/>
          </a:xfrm>
          <a:prstGeom prst="line">
            <a:avLst/>
          </a:prstGeom>
          <a:ln w="19050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527120-28E1-2247-B225-A4519A633ABF}"/>
                  </a:ext>
                </a:extLst>
              </p:cNvPr>
              <p:cNvSpPr txBox="1"/>
              <p:nvPr/>
            </p:nvSpPr>
            <p:spPr>
              <a:xfrm>
                <a:off x="5615989" y="412937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A9527120-28E1-2247-B225-A4519A63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89" y="4129371"/>
                <a:ext cx="526170" cy="6166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0186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AD70CEA3-9BC4-C640-A256-4B5702839051}"/>
              </a:ext>
            </a:extLst>
          </p:cNvPr>
          <p:cNvSpPr txBox="1"/>
          <p:nvPr/>
        </p:nvSpPr>
        <p:spPr>
          <a:xfrm>
            <a:off x="3992318" y="1108971"/>
            <a:ext cx="339235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H</a:t>
            </a:r>
            <a:r>
              <a:rPr lang="en-US" sz="2400" b="1" baseline="-25000" dirty="0">
                <a:solidFill>
                  <a:srgbClr val="C00000"/>
                </a:solidFill>
              </a:rPr>
              <a:t>a</a:t>
            </a:r>
            <a:r>
              <a:rPr lang="en-US" sz="2400" b="1" dirty="0">
                <a:solidFill>
                  <a:srgbClr val="C00000"/>
                </a:solidFill>
              </a:rPr>
              <a:t>:</a:t>
            </a:r>
            <a:r>
              <a:rPr lang="en-US" b="1" dirty="0">
                <a:solidFill>
                  <a:srgbClr val="C00000"/>
                </a:solidFill>
              </a:rPr>
              <a:t> data sets A and B did NOT come from the same population, </a:t>
            </a:r>
            <a:r>
              <a:rPr lang="en-US" dirty="0">
                <a:solidFill>
                  <a:srgbClr val="C00000"/>
                </a:solidFill>
              </a:rPr>
              <a:t>differences unlikely to be due entirely to random variation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5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F68D303-B4E1-6C4F-8663-A1605C8D679B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F68D303-B4E1-6C4F-8663-A1605C8D6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640411-94CD-B246-9F90-5F21959944BC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0640411-94CD-B246-9F90-5F2195994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186D8D4B-8282-CB4D-B9F6-12C5787B95AC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11DF008-3715-0440-B473-467F9B532FBE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D3F5E65-1B15-BB44-B338-3B67B4B6C55C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79AF54B-5FEF-E942-8B21-97F693D72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4CD2A8-E25B-1C45-9CCC-BA876F953E68}"/>
                  </a:ext>
                </a:extLst>
              </p:cNvPr>
              <p:cNvSpPr txBox="1"/>
              <p:nvPr/>
            </p:nvSpPr>
            <p:spPr>
              <a:xfrm>
                <a:off x="4211605" y="4102957"/>
                <a:ext cx="634148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94CD2A8-E25B-1C45-9CCC-BA876F953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05" y="4102957"/>
                <a:ext cx="634148" cy="62780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DA6FEBD3-3C0C-7240-9990-D8DA87D6D10C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756D103F-3480-194C-833E-B942555B996E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AB360B4-6209-7840-AFFC-547992B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44AA858-F35E-B846-92CD-6CAE5B17BE4B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0398E6-5C5B-F040-AFFB-C42453BF6896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60398E6-5C5B-F040-AFFB-C42453BF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C9B706-DB97-5E4C-9163-B6E949D4C6ED}"/>
                  </a:ext>
                </a:extLst>
              </p:cNvPr>
              <p:cNvSpPr txBox="1"/>
              <p:nvPr/>
            </p:nvSpPr>
            <p:spPr>
              <a:xfrm>
                <a:off x="6060036" y="4105791"/>
                <a:ext cx="650050" cy="627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6C9B706-DB97-5E4C-9163-B6E949D4C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036" y="4105791"/>
                <a:ext cx="650050" cy="62780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492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B10E7C-9089-D04D-B6C3-13D24FDE0E8F}"/>
              </a:ext>
            </a:extLst>
          </p:cNvPr>
          <p:cNvSpPr txBox="1"/>
          <p:nvPr/>
        </p:nvSpPr>
        <p:spPr>
          <a:xfrm>
            <a:off x="447177" y="2308194"/>
            <a:ext cx="3511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Formulate H</a:t>
            </a:r>
            <a:r>
              <a:rPr lang="en-US" baseline="-25000" dirty="0"/>
              <a:t>0</a:t>
            </a:r>
            <a:r>
              <a:rPr lang="en-US" dirty="0"/>
              <a:t> and H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5509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F4B10E7C-9089-D04D-B6C3-13D24FDE0E8F}"/>
              </a:ext>
            </a:extLst>
          </p:cNvPr>
          <p:cNvSpPr txBox="1"/>
          <p:nvPr/>
        </p:nvSpPr>
        <p:spPr>
          <a:xfrm>
            <a:off x="447177" y="2308194"/>
            <a:ext cx="351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Formulate H</a:t>
            </a:r>
            <a:r>
              <a:rPr lang="en-US" baseline="-25000" dirty="0"/>
              <a:t>0</a:t>
            </a:r>
            <a:r>
              <a:rPr lang="en-US" dirty="0"/>
              <a:t> and H</a:t>
            </a:r>
            <a:r>
              <a:rPr lang="en-US" baseline="-25000" dirty="0"/>
              <a:t>a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Assume H</a:t>
            </a:r>
            <a:r>
              <a:rPr lang="en-US" b="1" baseline="-25000" dirty="0"/>
              <a:t>0</a:t>
            </a:r>
            <a:r>
              <a:rPr lang="en-US" b="1" dirty="0"/>
              <a:t> is true.</a:t>
            </a:r>
          </a:p>
        </p:txBody>
      </p:sp>
    </p:spTree>
    <p:extLst>
      <p:ext uri="{BB962C8B-B14F-4D97-AF65-F5344CB8AC3E}">
        <p14:creationId xmlns:p14="http://schemas.microsoft.com/office/powerpoint/2010/main" val="2318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2767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27673" cy="923330"/>
              </a:xfrm>
              <a:prstGeom prst="rect">
                <a:avLst/>
              </a:prstGeom>
              <a:blipFill>
                <a:blip r:embed="rId5"/>
                <a:stretch>
                  <a:fillRect l="-1045" t="-2740" r="-697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1940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AEBA10B3-F6F5-D54E-A1F0-6DC00B0BEE76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4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1" cy="1200329"/>
              </a:xfrm>
              <a:prstGeom prst="rect">
                <a:avLst/>
              </a:prstGeom>
              <a:blipFill>
                <a:blip r:embed="rId5"/>
                <a:stretch>
                  <a:fillRect l="-1042" t="-2105" r="-347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62FEBDB3-5C7A-044F-B01E-2FB479D3CB94}"/>
              </a:ext>
            </a:extLst>
          </p:cNvPr>
          <p:cNvSpPr txBox="1"/>
          <p:nvPr/>
        </p:nvSpPr>
        <p:spPr>
          <a:xfrm>
            <a:off x="6377935" y="2262362"/>
            <a:ext cx="31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(independent samples A and B)</a:t>
            </a:r>
          </a:p>
        </p:txBody>
      </p:sp>
    </p:spTree>
    <p:extLst>
      <p:ext uri="{BB962C8B-B14F-4D97-AF65-F5344CB8AC3E}">
        <p14:creationId xmlns:p14="http://schemas.microsoft.com/office/powerpoint/2010/main" val="738708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4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22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F4AE840-6E6F-3F43-B2C2-01E552A2DA17}"/>
              </a:ext>
            </a:extLst>
          </p:cNvPr>
          <p:cNvSpPr/>
          <p:nvPr/>
        </p:nvSpPr>
        <p:spPr>
          <a:xfrm>
            <a:off x="3883379" y="3471040"/>
            <a:ext cx="4041422" cy="1776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each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8FB110E-FCD9-AC4F-9C13-E8F68A8AE6D2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382025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AEBA10B3-F6F5-D54E-A1F0-6DC00B0BE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4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DB6536-3A26-5246-95E7-74A42EE2EEEE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CDB6536-3A26-5246-95E7-74A42EE2E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E85B0B5-16CA-D043-AB6E-6653371EB6AB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824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D74C3D9-3161-D64F-9EA0-08E8E34EEB7A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BD74C3D9-3161-D64F-9EA0-08E8E34EE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C288C6A-6578-2A40-B934-436406F1AC15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C288C6A-6578-2A40-B934-436406F1A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69087DE-EDAF-1641-9BAD-593F547E164A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036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8D46D3-8DAA-304B-950D-EC835B026FC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18D46D3-8DAA-304B-950D-EC835B026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FED1F77-BB67-364F-9267-9F36C7C47FFB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FED1F77-BB67-364F-9267-9F36C7C4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DA54C0-6863-1B43-A330-54CF65524662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71DA54C0-6863-1B43-A330-54CF65524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9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11773097-809A-004C-B846-BCCC8AC29648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646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031325"/>
              </a:xfrm>
              <a:prstGeom prst="rect">
                <a:avLst/>
              </a:prstGeom>
              <a:blipFill>
                <a:blip r:embed="rId3"/>
                <a:stretch>
                  <a:fillRect l="-1042" t="-1242" r="-347" b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0AD5F-634D-8D49-8F29-2AF63FC1B34F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FED0AD5F-634D-8D49-8F29-2AF63FC1B3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3C6C8F2-42B9-1840-94C4-D1C70A9B959D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2391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2585323"/>
              </a:xfrm>
              <a:prstGeom prst="rect">
                <a:avLst/>
              </a:prstGeom>
              <a:blipFill>
                <a:blip r:embed="rId3"/>
                <a:stretch>
                  <a:fillRect l="-1042" t="-980" r="-347"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13F499-0D13-0F4C-AB6C-79539B10EE2A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113F499-0D13-0F4C-AB6C-79539B10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0A849CF-6343-B64E-AD46-222C1A670DE7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653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A2A65BC8-7E66-F044-B6F4-5260E4DD7549}"/>
              </a:ext>
            </a:extLst>
          </p:cNvPr>
          <p:cNvSpPr/>
          <p:nvPr/>
        </p:nvSpPr>
        <p:spPr>
          <a:xfrm flipH="1">
            <a:off x="3684227" y="4900475"/>
            <a:ext cx="723261" cy="347730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Triangle 61">
            <a:extLst>
              <a:ext uri="{FF2B5EF4-FFF2-40B4-BE49-F238E27FC236}">
                <a16:creationId xmlns:a16="http://schemas.microsoft.com/office/drawing/2014/main" id="{52D31D8A-E6D9-A241-8BCB-04DC65F9736E}"/>
              </a:ext>
            </a:extLst>
          </p:cNvPr>
          <p:cNvSpPr/>
          <p:nvPr/>
        </p:nvSpPr>
        <p:spPr>
          <a:xfrm>
            <a:off x="6849388" y="4873840"/>
            <a:ext cx="723261" cy="364845"/>
          </a:xfrm>
          <a:prstGeom prst="rtTriangl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887018F-AFF8-C645-B9E9-5CE101DB1EC9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080" y="2872647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/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sub>
                                      </m:sSub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FEE6CF2-87C3-4C43-96AF-1EF36951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2111949"/>
                <a:ext cx="1742913" cy="9484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Freeform 63">
            <a:extLst>
              <a:ext uri="{FF2B5EF4-FFF2-40B4-BE49-F238E27FC236}">
                <a16:creationId xmlns:a16="http://schemas.microsoft.com/office/drawing/2014/main" id="{B713DEC9-D612-FE4E-AD01-929B2E7F4FF3}"/>
              </a:ext>
            </a:extLst>
          </p:cNvPr>
          <p:cNvSpPr/>
          <p:nvPr/>
        </p:nvSpPr>
        <p:spPr>
          <a:xfrm>
            <a:off x="3666479" y="3439014"/>
            <a:ext cx="4039338" cy="1802797"/>
          </a:xfrm>
          <a:custGeom>
            <a:avLst/>
            <a:gdLst>
              <a:gd name="connsiteX0" fmla="*/ 0 w 5906530"/>
              <a:gd name="connsiteY0" fmla="*/ 3396600 h 3433670"/>
              <a:gd name="connsiteX1" fmla="*/ 926757 w 5906530"/>
              <a:gd name="connsiteY1" fmla="*/ 2964114 h 3433670"/>
              <a:gd name="connsiteX2" fmla="*/ 1519881 w 5906530"/>
              <a:gd name="connsiteY2" fmla="*/ 1963216 h 3433670"/>
              <a:gd name="connsiteX3" fmla="*/ 1915297 w 5906530"/>
              <a:gd name="connsiteY3" fmla="*/ 838751 h 3433670"/>
              <a:gd name="connsiteX4" fmla="*/ 2594919 w 5906530"/>
              <a:gd name="connsiteY4" fmla="*/ 47919 h 3433670"/>
              <a:gd name="connsiteX5" fmla="*/ 3336324 w 5906530"/>
              <a:gd name="connsiteY5" fmla="*/ 196200 h 3433670"/>
              <a:gd name="connsiteX6" fmla="*/ 3954162 w 5906530"/>
              <a:gd name="connsiteY6" fmla="*/ 1085887 h 3433670"/>
              <a:gd name="connsiteX7" fmla="*/ 4423719 w 5906530"/>
              <a:gd name="connsiteY7" fmla="*/ 2259778 h 3433670"/>
              <a:gd name="connsiteX8" fmla="*/ 5066270 w 5906530"/>
              <a:gd name="connsiteY8" fmla="*/ 3100038 h 3433670"/>
              <a:gd name="connsiteX9" fmla="*/ 5906530 w 5906530"/>
              <a:gd name="connsiteY9" fmla="*/ 3433670 h 3433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06530" h="3433670">
                <a:moveTo>
                  <a:pt x="0" y="3396600"/>
                </a:moveTo>
                <a:cubicBezTo>
                  <a:pt x="336722" y="3299805"/>
                  <a:pt x="673444" y="3203011"/>
                  <a:pt x="926757" y="2964114"/>
                </a:cubicBezTo>
                <a:cubicBezTo>
                  <a:pt x="1180070" y="2725217"/>
                  <a:pt x="1355124" y="2317443"/>
                  <a:pt x="1519881" y="1963216"/>
                </a:cubicBezTo>
                <a:cubicBezTo>
                  <a:pt x="1684638" y="1608989"/>
                  <a:pt x="1736124" y="1157967"/>
                  <a:pt x="1915297" y="838751"/>
                </a:cubicBezTo>
                <a:cubicBezTo>
                  <a:pt x="2094470" y="519535"/>
                  <a:pt x="2358081" y="155011"/>
                  <a:pt x="2594919" y="47919"/>
                </a:cubicBezTo>
                <a:cubicBezTo>
                  <a:pt x="2831757" y="-59173"/>
                  <a:pt x="3109784" y="23205"/>
                  <a:pt x="3336324" y="196200"/>
                </a:cubicBezTo>
                <a:cubicBezTo>
                  <a:pt x="3562865" y="369195"/>
                  <a:pt x="3772930" y="741957"/>
                  <a:pt x="3954162" y="1085887"/>
                </a:cubicBezTo>
                <a:cubicBezTo>
                  <a:pt x="4135394" y="1429817"/>
                  <a:pt x="4238368" y="1924086"/>
                  <a:pt x="4423719" y="2259778"/>
                </a:cubicBezTo>
                <a:cubicBezTo>
                  <a:pt x="4609070" y="2595470"/>
                  <a:pt x="4819135" y="2904389"/>
                  <a:pt x="5066270" y="3100038"/>
                </a:cubicBezTo>
                <a:cubicBezTo>
                  <a:pt x="5313405" y="3295687"/>
                  <a:pt x="5609967" y="3364678"/>
                  <a:pt x="5906530" y="343367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066D11F-AF89-EF45-9D00-80FD3D7D207C}"/>
              </a:ext>
            </a:extLst>
          </p:cNvPr>
          <p:cNvCxnSpPr>
            <a:cxnSpLocks/>
          </p:cNvCxnSpPr>
          <p:nvPr/>
        </p:nvCxnSpPr>
        <p:spPr>
          <a:xfrm>
            <a:off x="5582238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06213830-CE2A-814B-AE96-E6D34E5A0ADA}"/>
              </a:ext>
            </a:extLst>
          </p:cNvPr>
          <p:cNvSpPr txBox="1"/>
          <p:nvPr/>
        </p:nvSpPr>
        <p:spPr>
          <a:xfrm>
            <a:off x="5442009" y="53177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1B00A80-C2EC-854B-9C2B-BB509916EEE4}"/>
              </a:ext>
            </a:extLst>
          </p:cNvPr>
          <p:cNvCxnSpPr>
            <a:cxnSpLocks/>
          </p:cNvCxnSpPr>
          <p:nvPr/>
        </p:nvCxnSpPr>
        <p:spPr>
          <a:xfrm>
            <a:off x="6849388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6B42CE5-48BE-B14C-8748-8AD4A4981BB1}"/>
              </a:ext>
            </a:extLst>
          </p:cNvPr>
          <p:cNvCxnSpPr>
            <a:cxnSpLocks/>
          </p:cNvCxnSpPr>
          <p:nvPr/>
        </p:nvCxnSpPr>
        <p:spPr>
          <a:xfrm>
            <a:off x="6849388" y="2450237"/>
            <a:ext cx="0" cy="901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3C66C22-7A7C-654D-85BC-086CC5875939}"/>
              </a:ext>
            </a:extLst>
          </p:cNvPr>
          <p:cNvCxnSpPr>
            <a:cxnSpLocks/>
          </p:cNvCxnSpPr>
          <p:nvPr/>
        </p:nvCxnSpPr>
        <p:spPr>
          <a:xfrm flipH="1">
            <a:off x="6409678" y="2459115"/>
            <a:ext cx="439711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D25299B5-7D32-6646-86EC-74C4E288A313}"/>
              </a:ext>
            </a:extLst>
          </p:cNvPr>
          <p:cNvCxnSpPr>
            <a:cxnSpLocks/>
          </p:cNvCxnSpPr>
          <p:nvPr/>
        </p:nvCxnSpPr>
        <p:spPr>
          <a:xfrm flipH="1">
            <a:off x="6925046" y="4715269"/>
            <a:ext cx="701744" cy="38676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A3E2BEE-0C63-7A4E-A9F3-152CF6B004D9}"/>
              </a:ext>
            </a:extLst>
          </p:cNvPr>
          <p:cNvCxnSpPr>
            <a:cxnSpLocks/>
          </p:cNvCxnSpPr>
          <p:nvPr/>
        </p:nvCxnSpPr>
        <p:spPr>
          <a:xfrm>
            <a:off x="4409508" y="343400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/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9BE2E7D-2D72-DF43-AA7A-64C6EAB24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2447" y="4294217"/>
                <a:ext cx="4149234" cy="646331"/>
              </a:xfrm>
              <a:prstGeom prst="rect">
                <a:avLst/>
              </a:prstGeom>
              <a:blipFill>
                <a:blip r:embed="rId5"/>
                <a:stretch>
                  <a:fillRect l="-915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2CDDF7-10E4-494A-BA7E-C7FEC4EC316E}"/>
              </a:ext>
            </a:extLst>
          </p:cNvPr>
          <p:cNvCxnSpPr>
            <a:cxnSpLocks/>
          </p:cNvCxnSpPr>
          <p:nvPr/>
        </p:nvCxnSpPr>
        <p:spPr>
          <a:xfrm flipV="1">
            <a:off x="3517385" y="5136215"/>
            <a:ext cx="677915" cy="48117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/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(probability of finding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by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90F2DCC-B83B-964C-9C0A-AFC10386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825" y="5721735"/>
                <a:ext cx="4149234" cy="646331"/>
              </a:xfrm>
              <a:prstGeom prst="rect">
                <a:avLst/>
              </a:prstGeom>
              <a:blipFill>
                <a:blip r:embed="rId6"/>
                <a:stretch>
                  <a:fillRect l="-1223" t="-3922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/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is the sum of the left- and right-tailed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(probability of finding the difference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 to be at least as much as observed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7CA9D2F-8F25-3045-8CE1-A163D49409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367" y="5814911"/>
                <a:ext cx="6388431" cy="923330"/>
              </a:xfrm>
              <a:prstGeom prst="rect">
                <a:avLst/>
              </a:prstGeom>
              <a:blipFill>
                <a:blip r:embed="rId7"/>
                <a:stretch>
                  <a:fillRect l="-794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/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17F3AF0B-1903-FA45-A2B2-069FBA280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098" y="5317722"/>
                <a:ext cx="33457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/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E623A9E-F1D2-9A45-B92B-AC875911B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3665" y="5318879"/>
                <a:ext cx="50770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5E5BD3-D2F8-4449-9EE7-0E4D03AFEFF7}"/>
                  </a:ext>
                </a:extLst>
              </p:cNvPr>
              <p:cNvSpPr txBox="1"/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-distribution assuming H</a:t>
                </a:r>
                <a:r>
                  <a:rPr lang="en-US" baseline="-25000" dirty="0"/>
                  <a:t>0</a:t>
                </a:r>
                <a:r>
                  <a:rPr lang="en-US" dirty="0"/>
                  <a:t> is true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65E5BD3-D2F8-4449-9EE7-0E4D03AFEF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38" y="2352404"/>
                <a:ext cx="3331233" cy="369332"/>
              </a:xfrm>
              <a:prstGeom prst="rect">
                <a:avLst/>
              </a:prstGeom>
              <a:blipFill>
                <a:blip r:embed="rId10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2127D33-6809-304B-B4EB-D3D66948BAEE}"/>
              </a:ext>
            </a:extLst>
          </p:cNvPr>
          <p:cNvCxnSpPr>
            <a:cxnSpLocks/>
          </p:cNvCxnSpPr>
          <p:nvPr/>
        </p:nvCxnSpPr>
        <p:spPr>
          <a:xfrm flipH="1">
            <a:off x="6468839" y="2733282"/>
            <a:ext cx="1158796" cy="14364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0449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scipy.stats.ttest_ind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C862275-A85A-D54B-9A85-F28CC1E20E01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 data sets</a:t>
            </a:r>
          </a:p>
        </p:txBody>
      </p:sp>
    </p:spTree>
    <p:extLst>
      <p:ext uri="{BB962C8B-B14F-4D97-AF65-F5344CB8AC3E}">
        <p14:creationId xmlns:p14="http://schemas.microsoft.com/office/powerpoint/2010/main" val="3805516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scipy.stats.ttest_ind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5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808E7C-F0E4-CC42-8AA2-0BA291597006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independent data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361B8B-C89A-D84F-96B4-740E3FDEC5E4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5361B8B-C89A-D84F-96B4-740E3FDEC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7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7567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means of two normally distributed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2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3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3A92329-9F68-1C40-8401-80867C629311}"/>
              </a:ext>
            </a:extLst>
          </p:cNvPr>
          <p:cNvSpPr txBox="1"/>
          <p:nvPr/>
        </p:nvSpPr>
        <p:spPr>
          <a:xfrm>
            <a:off x="4528526" y="3570077"/>
            <a:ext cx="46955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urier" pitchFamily="2" charset="0"/>
              </a:rPr>
              <a:t>t, p = </a:t>
            </a:r>
            <a:r>
              <a:rPr lang="en-US" sz="1400" dirty="0" err="1">
                <a:latin typeface="Courier" pitchFamily="2" charset="0"/>
              </a:rPr>
              <a:t>scipy.stats.ttest_rel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4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5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6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1808E7C-F0E4-CC42-8AA2-0BA291597006}"/>
              </a:ext>
            </a:extLst>
          </p:cNvPr>
          <p:cNvSpPr txBox="1"/>
          <p:nvPr/>
        </p:nvSpPr>
        <p:spPr>
          <a:xfrm>
            <a:off x="5078954" y="2859376"/>
            <a:ext cx="3354087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paired data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C686D93-A3CA-A748-BB1B-4323E1E01101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C686D93-A3CA-A748-BB1B-4323E1E011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7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61E61632-775C-6944-BF9B-4244509BF3DC}"/>
              </a:ext>
            </a:extLst>
          </p:cNvPr>
          <p:cNvSpPr txBox="1"/>
          <p:nvPr/>
        </p:nvSpPr>
        <p:spPr>
          <a:xfrm>
            <a:off x="8529688" y="2865110"/>
            <a:ext cx="2470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urier" pitchFamily="2" charset="0"/>
              </a:rPr>
              <a:t>dataA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 </a:t>
            </a:r>
            <a:r>
              <a:rPr lang="en-US" sz="1400" dirty="0">
                <a:latin typeface="Courier" pitchFamily="2" charset="0"/>
                <a:sym typeface="Wingdings" pitchFamily="2" charset="2"/>
              </a:rPr>
              <a:t>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dataB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300438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AB64C74-A5F7-DB46-9737-18D5D6527E47}"/>
                  </a:ext>
                </a:extLst>
              </p:cNvPr>
              <p:cNvSpPr txBox="1"/>
              <p:nvPr/>
            </p:nvSpPr>
            <p:spPr>
              <a:xfrm>
                <a:off x="3855525" y="1275712"/>
                <a:ext cx="3493639" cy="64633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Did data set come from population with known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1" dirty="0"/>
                  <a:t>?</a:t>
                </a: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AB64C74-A5F7-DB46-9737-18D5D6527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525" y="1275712"/>
                <a:ext cx="3493639" cy="646331"/>
              </a:xfrm>
              <a:prstGeom prst="rect">
                <a:avLst/>
              </a:prstGeom>
              <a:blipFill>
                <a:blip r:embed="rId2"/>
                <a:stretch>
                  <a:fillRect l="-719" r="-2158" b="-1296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/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56BFD81-61E6-F44E-8238-9E9D4E73F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689" y="4252408"/>
                <a:ext cx="1880950" cy="958404"/>
              </a:xfrm>
              <a:prstGeom prst="rect">
                <a:avLst/>
              </a:prstGeom>
              <a:blipFill>
                <a:blip r:embed="rId3"/>
                <a:stretch>
                  <a:fillRect l="-4698" t="-5263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/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Formulate H</a:t>
                </a:r>
                <a:r>
                  <a:rPr lang="en-US" baseline="-25000" dirty="0"/>
                  <a:t>0</a:t>
                </a:r>
                <a:r>
                  <a:rPr lang="en-US" dirty="0"/>
                  <a:t> and H</a:t>
                </a:r>
                <a:r>
                  <a:rPr lang="en-US" baseline="-25000" dirty="0"/>
                  <a:t>a</a:t>
                </a:r>
                <a:r>
                  <a:rPr lang="en-US" dirty="0"/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b="1" dirty="0"/>
                  <a:t>Assume H</a:t>
                </a:r>
                <a:r>
                  <a:rPr lang="en-US" b="1" baseline="-25000" dirty="0"/>
                  <a:t>0</a:t>
                </a:r>
                <a:r>
                  <a:rPr lang="en-US" b="1" dirty="0"/>
                  <a:t> is true.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Choose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cutoff (e.g. 0.05).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Compute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-statistic.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2"/>
                    </a:solidFill>
                  </a:rPr>
                  <a:t>From the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-distribution, find the probability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-value) of getting a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-value at least as extreme.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dirty="0"/>
                  <a:t> cutoff: don’t reject H</a:t>
                </a:r>
                <a:r>
                  <a:rPr lang="en-US" baseline="-25000" dirty="0"/>
                  <a:t>0</a:t>
                </a:r>
                <a:r>
                  <a:rPr lang="en-US" dirty="0"/>
                  <a:t>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dirty="0"/>
                  <a:t> cutoff: reject H</a:t>
                </a:r>
                <a:r>
                  <a:rPr lang="en-US" baseline="-25000" dirty="0"/>
                  <a:t>0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If you reject H</a:t>
                </a:r>
                <a:r>
                  <a:rPr lang="en-US" baseline="-25000" dirty="0"/>
                  <a:t>0</a:t>
                </a:r>
                <a:r>
                  <a:rPr lang="en-US" dirty="0"/>
                  <a:t>, is the effect size meaningful?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4B10E7C-9089-D04D-B6C3-13D24FDE0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77" y="2308194"/>
                <a:ext cx="3636548" cy="3139321"/>
              </a:xfrm>
              <a:prstGeom prst="rect">
                <a:avLst/>
              </a:prstGeom>
              <a:blipFill>
                <a:blip r:embed="rId4"/>
                <a:stretch>
                  <a:fillRect l="-1042" t="-806" r="-347" b="-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ight Brace 52">
            <a:extLst>
              <a:ext uri="{FF2B5EF4-FFF2-40B4-BE49-F238E27FC236}">
                <a16:creationId xmlns:a16="http://schemas.microsoft.com/office/drawing/2014/main" id="{D8F3BABA-C411-ED42-B884-430DA4581756}"/>
              </a:ext>
            </a:extLst>
          </p:cNvPr>
          <p:cNvSpPr/>
          <p:nvPr/>
        </p:nvSpPr>
        <p:spPr>
          <a:xfrm>
            <a:off x="4057091" y="3240353"/>
            <a:ext cx="213067" cy="1012055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A92329-9F68-1C40-8401-80867C629311}"/>
                  </a:ext>
                </a:extLst>
              </p:cNvPr>
              <p:cNvSpPr txBox="1"/>
              <p:nvPr/>
            </p:nvSpPr>
            <p:spPr>
              <a:xfrm>
                <a:off x="4528526" y="3570077"/>
                <a:ext cx="456637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</a:rPr>
                  <a:t>t, p = scipy.stats.ttest_1samp(</a:t>
                </a:r>
                <a:r>
                  <a:rPr lang="en-US" sz="1400" dirty="0" err="1">
                    <a:latin typeface="Courier" pitchFamily="2" charset="0"/>
                  </a:rPr>
                  <a:t>dataB</a:t>
                </a:r>
                <a:r>
                  <a:rPr lang="en-US" sz="1400" dirty="0">
                    <a:latin typeface="Courier" pitchFamily="2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sz="1400" dirty="0">
                    <a:latin typeface="Courier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3A92329-9F68-1C40-8401-80867C629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526" y="3570077"/>
                <a:ext cx="4566378" cy="307777"/>
              </a:xfrm>
              <a:prstGeom prst="rect">
                <a:avLst/>
              </a:prstGeom>
              <a:blipFill>
                <a:blip r:embed="rId5"/>
                <a:stretch>
                  <a:fillRect l="-2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3845CD6-EF12-3942-9893-B452BCC409D3}"/>
              </a:ext>
            </a:extLst>
          </p:cNvPr>
          <p:cNvCxnSpPr>
            <a:cxnSpLocks/>
          </p:cNvCxnSpPr>
          <p:nvPr/>
        </p:nvCxnSpPr>
        <p:spPr>
          <a:xfrm flipH="1" flipV="1">
            <a:off x="5014155" y="3954023"/>
            <a:ext cx="247264" cy="59677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/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</a:t>
                </a:r>
                <a:r>
                  <a:rPr lang="en-US" dirty="0"/>
                  <a:t> is a two-tailed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A0B30782-78AD-F04A-AC13-ECC74DC1BA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6731" y="4588000"/>
                <a:ext cx="2500904" cy="369332"/>
              </a:xfrm>
              <a:prstGeom prst="rect">
                <a:avLst/>
              </a:prstGeom>
              <a:blipFill>
                <a:blip r:embed="rId6"/>
                <a:stretch>
                  <a:fillRect l="-2020" t="-6667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/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Courier" pitchFamily="2" charset="0"/>
                  </a:rPr>
                  <a:t>p/2</a:t>
                </a:r>
                <a:r>
                  <a:rPr lang="en-US" dirty="0"/>
                  <a:t> is a one-tailed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</a:t>
                </a: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5B02C2A-96AE-0E43-89B2-6079A5BD6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7787" y="5855309"/>
                <a:ext cx="2748900" cy="369332"/>
              </a:xfrm>
              <a:prstGeom prst="rect">
                <a:avLst/>
              </a:prstGeom>
              <a:blipFill>
                <a:blip r:embed="rId7"/>
                <a:stretch>
                  <a:fillRect l="-1843" t="-10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/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69FB803-92A1-ED49-A066-B5AA7C67C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392" y="5505384"/>
                <a:ext cx="1880950" cy="958404"/>
              </a:xfrm>
              <a:prstGeom prst="rect">
                <a:avLst/>
              </a:prstGeom>
              <a:blipFill>
                <a:blip r:embed="rId8"/>
                <a:stretch>
                  <a:fillRect l="-4698" t="-3896"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Right Brace 88">
            <a:extLst>
              <a:ext uri="{FF2B5EF4-FFF2-40B4-BE49-F238E27FC236}">
                <a16:creationId xmlns:a16="http://schemas.microsoft.com/office/drawing/2014/main" id="{56F2B52C-6162-C549-A00F-F4FA6C8710F8}"/>
              </a:ext>
            </a:extLst>
          </p:cNvPr>
          <p:cNvSpPr/>
          <p:nvPr/>
        </p:nvSpPr>
        <p:spPr>
          <a:xfrm flipH="1">
            <a:off x="7682429" y="4266638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31DF157A-E51A-6845-8A86-3FF15D7CC782}"/>
              </a:ext>
            </a:extLst>
          </p:cNvPr>
          <p:cNvSpPr/>
          <p:nvPr/>
        </p:nvSpPr>
        <p:spPr>
          <a:xfrm flipH="1">
            <a:off x="7941186" y="5533947"/>
            <a:ext cx="247263" cy="1012055"/>
          </a:xfrm>
          <a:prstGeom prst="rightBrace">
            <a:avLst>
              <a:gd name="adj1" fmla="val 8333"/>
              <a:gd name="adj2" fmla="val 5087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6FC4BB-F8BF-5546-A75C-677F6B3E6630}"/>
                  </a:ext>
                </a:extLst>
              </p:cNvPr>
              <p:cNvSpPr txBox="1"/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1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chemeClr val="accent1"/>
                    </a:solidFill>
                  </a:rPr>
                  <a:t>0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sz="2400" b="1" dirty="0">
                    <a:solidFill>
                      <a:srgbClr val="C00000"/>
                    </a:solidFill>
                  </a:rPr>
                  <a:t>H</a:t>
                </a:r>
                <a:r>
                  <a:rPr lang="en-US" sz="2400" b="1" baseline="-25000" dirty="0">
                    <a:solidFill>
                      <a:srgbClr val="C00000"/>
                    </a:solidFill>
                  </a:rPr>
                  <a:t>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: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7A6FC4BB-F8BF-5546-A75C-677F6B3E66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507" y="5533947"/>
                <a:ext cx="1880950" cy="958404"/>
              </a:xfrm>
              <a:prstGeom prst="rect">
                <a:avLst/>
              </a:prstGeom>
              <a:blipFill>
                <a:blip r:embed="rId9"/>
                <a:stretch>
                  <a:fillRect l="-4698" t="-3947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FEBE8D-A3FB-704C-8FC3-C395647BDE1D}"/>
                  </a:ext>
                </a:extLst>
              </p:cNvPr>
              <p:cNvSpPr txBox="1"/>
              <p:nvPr/>
            </p:nvSpPr>
            <p:spPr>
              <a:xfrm>
                <a:off x="1412140" y="773127"/>
                <a:ext cx="170662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with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known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5FEBE8D-A3FB-704C-8FC3-C395647BD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140" y="773127"/>
                <a:ext cx="1706622" cy="646331"/>
              </a:xfrm>
              <a:prstGeom prst="rect">
                <a:avLst/>
              </a:prstGeom>
              <a:blipFill>
                <a:blip r:embed="rId10"/>
                <a:stretch>
                  <a:fillRect l="-1471" t="-3846" r="-735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471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E2561D-F3C6-7F4F-9C3A-F7BEDA183273}"/>
              </a:ext>
            </a:extLst>
          </p:cNvPr>
          <p:cNvSpPr txBox="1"/>
          <p:nvPr/>
        </p:nvSpPr>
        <p:spPr>
          <a:xfrm>
            <a:off x="7504145" y="2954799"/>
            <a:ext cx="2735209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By Central Limit Theorem, for large enough n, distribution of sample means will approach a normal distribution even if the population distribution is not normal.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B0B99A-F2CC-2445-8F60-10C5EF42AF68}"/>
              </a:ext>
            </a:extLst>
          </p:cNvPr>
          <p:cNvSpPr txBox="1"/>
          <p:nvPr/>
        </p:nvSpPr>
        <p:spPr>
          <a:xfrm>
            <a:off x="248313" y="503882"/>
            <a:ext cx="2358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  <a:p>
            <a:pPr algn="ctr"/>
            <a:r>
              <a:rPr lang="en-US" dirty="0"/>
              <a:t>(we don’t usually know</a:t>
            </a:r>
          </a:p>
          <a:p>
            <a:pPr algn="ctr"/>
            <a:r>
              <a:rPr lang="en-US" dirty="0"/>
              <a:t>this distribution)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4574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99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6F79040-7863-DC40-B94F-6A2778431481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29D4B23-E3BC-E54D-94BE-3714C47D0B59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27F1507-5EAA-044E-8CA8-6F94C9431647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6ACA943-31C6-E24D-B780-E299C4FD4D18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AB0030C-E670-EC46-9BFB-CD748AD4D633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9CAF95C-5102-F346-977C-E97AA3D6A18C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42F6D0-922D-4841-9F8F-E53AC45216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494430-592B-D64F-83ED-26CB7DAF0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/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31792E-D3AF-EC49-9C7B-0FDCA9F58756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482937DC-6AAF-7447-80E8-CF1A15246F8A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A5EC1D9-A52C-A744-813F-063143DD6D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C50913-377A-2841-B30F-31DE34FA4A5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/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0B23896-E7C8-854E-9DD1-B9AD44CECF02}"/>
              </a:ext>
            </a:extLst>
          </p:cNvPr>
          <p:cNvCxnSpPr>
            <a:cxnSpLocks/>
          </p:cNvCxnSpPr>
          <p:nvPr/>
        </p:nvCxnSpPr>
        <p:spPr>
          <a:xfrm>
            <a:off x="4751681" y="5757904"/>
            <a:ext cx="12880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4773A3-3B96-7E41-B01A-7036234AFD32}"/>
                  </a:ext>
                </a:extLst>
              </p:cNvPr>
              <p:cNvSpPr txBox="1"/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74773A3-3B96-7E41-B01A-7036234A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8BE341E4-8D7F-BD47-BF78-1D672390F0A3}"/>
              </a:ext>
            </a:extLst>
          </p:cNvPr>
          <p:cNvSpPr txBox="1"/>
          <p:nvPr/>
        </p:nvSpPr>
        <p:spPr>
          <a:xfrm>
            <a:off x="7265956" y="3738959"/>
            <a:ext cx="2277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 Limit Theorem</a:t>
            </a:r>
          </a:p>
        </p:txBody>
      </p:sp>
    </p:spTree>
    <p:extLst>
      <p:ext uri="{BB962C8B-B14F-4D97-AF65-F5344CB8AC3E}">
        <p14:creationId xmlns:p14="http://schemas.microsoft.com/office/powerpoint/2010/main" val="21915328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 51">
            <a:extLst>
              <a:ext uri="{FF2B5EF4-FFF2-40B4-BE49-F238E27FC236}">
                <a16:creationId xmlns:a16="http://schemas.microsoft.com/office/drawing/2014/main" id="{04680F0D-EC8C-6145-8004-B1E61414E3FC}"/>
              </a:ext>
            </a:extLst>
          </p:cNvPr>
          <p:cNvSpPr/>
          <p:nvPr/>
        </p:nvSpPr>
        <p:spPr>
          <a:xfrm>
            <a:off x="5548544" y="3435658"/>
            <a:ext cx="1624613" cy="1802167"/>
          </a:xfrm>
          <a:custGeom>
            <a:avLst/>
            <a:gdLst>
              <a:gd name="connsiteX0" fmla="*/ 0 w 1624613"/>
              <a:gd name="connsiteY0" fmla="*/ 1802167 h 1802167"/>
              <a:gd name="connsiteX1" fmla="*/ 0 w 1624613"/>
              <a:gd name="connsiteY1" fmla="*/ 1065321 h 1802167"/>
              <a:gd name="connsiteX2" fmla="*/ 53266 w 1624613"/>
              <a:gd name="connsiteY2" fmla="*/ 887767 h 1802167"/>
              <a:gd name="connsiteX3" fmla="*/ 79899 w 1624613"/>
              <a:gd name="connsiteY3" fmla="*/ 719092 h 1802167"/>
              <a:gd name="connsiteX4" fmla="*/ 115409 w 1624613"/>
              <a:gd name="connsiteY4" fmla="*/ 541538 h 1802167"/>
              <a:gd name="connsiteX5" fmla="*/ 177553 w 1624613"/>
              <a:gd name="connsiteY5" fmla="*/ 381740 h 1802167"/>
              <a:gd name="connsiteX6" fmla="*/ 239697 w 1624613"/>
              <a:gd name="connsiteY6" fmla="*/ 266330 h 1802167"/>
              <a:gd name="connsiteX7" fmla="*/ 292963 w 1624613"/>
              <a:gd name="connsiteY7" fmla="*/ 150921 h 1802167"/>
              <a:gd name="connsiteX8" fmla="*/ 381739 w 1624613"/>
              <a:gd name="connsiteY8" fmla="*/ 53266 h 1802167"/>
              <a:gd name="connsiteX9" fmla="*/ 426128 w 1624613"/>
              <a:gd name="connsiteY9" fmla="*/ 17756 h 1802167"/>
              <a:gd name="connsiteX10" fmla="*/ 426128 w 1624613"/>
              <a:gd name="connsiteY10" fmla="*/ 17756 h 1802167"/>
              <a:gd name="connsiteX11" fmla="*/ 550415 w 1624613"/>
              <a:gd name="connsiteY11" fmla="*/ 0 h 1802167"/>
              <a:gd name="connsiteX12" fmla="*/ 550415 w 1624613"/>
              <a:gd name="connsiteY12" fmla="*/ 0 h 1802167"/>
              <a:gd name="connsiteX13" fmla="*/ 674703 w 1624613"/>
              <a:gd name="connsiteY13" fmla="*/ 71022 h 1802167"/>
              <a:gd name="connsiteX14" fmla="*/ 736846 w 1624613"/>
              <a:gd name="connsiteY14" fmla="*/ 133165 h 1802167"/>
              <a:gd name="connsiteX15" fmla="*/ 772357 w 1624613"/>
              <a:gd name="connsiteY15" fmla="*/ 204187 h 1802167"/>
              <a:gd name="connsiteX16" fmla="*/ 843378 w 1624613"/>
              <a:gd name="connsiteY16" fmla="*/ 319596 h 1802167"/>
              <a:gd name="connsiteX17" fmla="*/ 914400 w 1624613"/>
              <a:gd name="connsiteY17" fmla="*/ 461639 h 1802167"/>
              <a:gd name="connsiteX18" fmla="*/ 967666 w 1624613"/>
              <a:gd name="connsiteY18" fmla="*/ 612559 h 1802167"/>
              <a:gd name="connsiteX19" fmla="*/ 1038687 w 1624613"/>
              <a:gd name="connsiteY19" fmla="*/ 878890 h 1802167"/>
              <a:gd name="connsiteX20" fmla="*/ 1083075 w 1624613"/>
              <a:gd name="connsiteY20" fmla="*/ 1038688 h 1802167"/>
              <a:gd name="connsiteX21" fmla="*/ 1136341 w 1624613"/>
              <a:gd name="connsiteY21" fmla="*/ 1242874 h 1802167"/>
              <a:gd name="connsiteX22" fmla="*/ 1233996 w 1624613"/>
              <a:gd name="connsiteY22" fmla="*/ 1411550 h 1802167"/>
              <a:gd name="connsiteX23" fmla="*/ 1322773 w 1624613"/>
              <a:gd name="connsiteY23" fmla="*/ 1544715 h 1802167"/>
              <a:gd name="connsiteX24" fmla="*/ 1411549 w 1624613"/>
              <a:gd name="connsiteY24" fmla="*/ 1660125 h 1802167"/>
              <a:gd name="connsiteX25" fmla="*/ 1509204 w 1624613"/>
              <a:gd name="connsiteY25" fmla="*/ 1722268 h 1802167"/>
              <a:gd name="connsiteX26" fmla="*/ 1624613 w 1624613"/>
              <a:gd name="connsiteY26" fmla="*/ 1775534 h 1802167"/>
              <a:gd name="connsiteX27" fmla="*/ 1624613 w 1624613"/>
              <a:gd name="connsiteY27" fmla="*/ 1775534 h 180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624613" h="1802167">
                <a:moveTo>
                  <a:pt x="0" y="1802167"/>
                </a:moveTo>
                <a:lnTo>
                  <a:pt x="0" y="1065321"/>
                </a:lnTo>
                <a:lnTo>
                  <a:pt x="53266" y="887767"/>
                </a:lnTo>
                <a:lnTo>
                  <a:pt x="79899" y="719092"/>
                </a:lnTo>
                <a:lnTo>
                  <a:pt x="115409" y="541538"/>
                </a:lnTo>
                <a:lnTo>
                  <a:pt x="177553" y="381740"/>
                </a:lnTo>
                <a:lnTo>
                  <a:pt x="239697" y="266330"/>
                </a:lnTo>
                <a:lnTo>
                  <a:pt x="292963" y="150921"/>
                </a:lnTo>
                <a:lnTo>
                  <a:pt x="381739" y="53266"/>
                </a:lnTo>
                <a:lnTo>
                  <a:pt x="426128" y="17756"/>
                </a:lnTo>
                <a:lnTo>
                  <a:pt x="426128" y="17756"/>
                </a:lnTo>
                <a:lnTo>
                  <a:pt x="550415" y="0"/>
                </a:lnTo>
                <a:lnTo>
                  <a:pt x="550415" y="0"/>
                </a:lnTo>
                <a:lnTo>
                  <a:pt x="674703" y="71022"/>
                </a:lnTo>
                <a:lnTo>
                  <a:pt x="736846" y="133165"/>
                </a:lnTo>
                <a:lnTo>
                  <a:pt x="772357" y="204187"/>
                </a:lnTo>
                <a:lnTo>
                  <a:pt x="843378" y="319596"/>
                </a:lnTo>
                <a:lnTo>
                  <a:pt x="914400" y="461639"/>
                </a:lnTo>
                <a:lnTo>
                  <a:pt x="967666" y="612559"/>
                </a:lnTo>
                <a:lnTo>
                  <a:pt x="1038687" y="878890"/>
                </a:lnTo>
                <a:lnTo>
                  <a:pt x="1083075" y="1038688"/>
                </a:lnTo>
                <a:lnTo>
                  <a:pt x="1136341" y="1242874"/>
                </a:lnTo>
                <a:lnTo>
                  <a:pt x="1233996" y="1411550"/>
                </a:lnTo>
                <a:lnTo>
                  <a:pt x="1322773" y="1544715"/>
                </a:lnTo>
                <a:lnTo>
                  <a:pt x="1411549" y="1660125"/>
                </a:lnTo>
                <a:lnTo>
                  <a:pt x="1509204" y="1722268"/>
                </a:lnTo>
                <a:lnTo>
                  <a:pt x="1624613" y="1775534"/>
                </a:lnTo>
                <a:lnTo>
                  <a:pt x="1624613" y="1775534"/>
                </a:ln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F6F79040-7863-DC40-B94F-6A2778431481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29D4B23-E3BC-E54D-94BE-3714C47D0B59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27F1507-5EAA-044E-8CA8-6F94C9431647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D6ACA943-31C6-E24D-B780-E299C4FD4D18}"/>
              </a:ext>
            </a:extLst>
          </p:cNvPr>
          <p:cNvSpPr txBox="1"/>
          <p:nvPr/>
        </p:nvSpPr>
        <p:spPr>
          <a:xfrm>
            <a:off x="8781494" y="529713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/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EB78488-4AD8-C142-9525-913ED2C78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563" y="5297133"/>
                <a:ext cx="4707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/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AC54AD6E-2EDC-CC45-98AF-3F21A5CD3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921" y="5297133"/>
                <a:ext cx="48660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/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EA96DC2-63B1-1846-9080-AAEBFF675F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282" y="5757904"/>
                <a:ext cx="487634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DAB0030C-E670-EC46-9BFB-CD748AD4D633}"/>
              </a:ext>
            </a:extLst>
          </p:cNvPr>
          <p:cNvGrpSpPr/>
          <p:nvPr/>
        </p:nvGrpSpPr>
        <p:grpSpPr>
          <a:xfrm>
            <a:off x="3666479" y="3418774"/>
            <a:ext cx="2294441" cy="2404977"/>
            <a:chOff x="3666479" y="3418774"/>
            <a:chExt cx="4039338" cy="2404977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9CAF95C-5102-F346-977C-E97AA3D6A18C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1E42F6D0-922D-4841-9F8F-E53AC45216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4977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9494430-592B-D64F-83ED-26CB7DAF0E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0510" y="4359879"/>
              <a:ext cx="832086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/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70FED344-1CCF-FF41-87C2-CCBD73C95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39" y="4102957"/>
                <a:ext cx="526170" cy="6166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631792E-D3AF-EC49-9C7B-0FDCA9F58756}"/>
              </a:ext>
            </a:extLst>
          </p:cNvPr>
          <p:cNvGrpSpPr/>
          <p:nvPr/>
        </p:nvGrpSpPr>
        <p:grpSpPr>
          <a:xfrm>
            <a:off x="4954517" y="3417923"/>
            <a:ext cx="2294441" cy="2405828"/>
            <a:chOff x="3666479" y="3418774"/>
            <a:chExt cx="4039338" cy="2405828"/>
          </a:xfrm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482937DC-6AAF-7447-80E8-CF1A15246F8A}"/>
                </a:ext>
              </a:extLst>
            </p:cNvPr>
            <p:cNvSpPr/>
            <p:nvPr/>
          </p:nvSpPr>
          <p:spPr>
            <a:xfrm>
              <a:off x="3666479" y="3439014"/>
              <a:ext cx="4039338" cy="1802797"/>
            </a:xfrm>
            <a:custGeom>
              <a:avLst/>
              <a:gdLst>
                <a:gd name="connsiteX0" fmla="*/ 0 w 5906530"/>
                <a:gd name="connsiteY0" fmla="*/ 3396600 h 3433670"/>
                <a:gd name="connsiteX1" fmla="*/ 926757 w 5906530"/>
                <a:gd name="connsiteY1" fmla="*/ 2964114 h 3433670"/>
                <a:gd name="connsiteX2" fmla="*/ 1519881 w 5906530"/>
                <a:gd name="connsiteY2" fmla="*/ 1963216 h 3433670"/>
                <a:gd name="connsiteX3" fmla="*/ 1915297 w 5906530"/>
                <a:gd name="connsiteY3" fmla="*/ 838751 h 3433670"/>
                <a:gd name="connsiteX4" fmla="*/ 2594919 w 5906530"/>
                <a:gd name="connsiteY4" fmla="*/ 47919 h 3433670"/>
                <a:gd name="connsiteX5" fmla="*/ 3336324 w 5906530"/>
                <a:gd name="connsiteY5" fmla="*/ 196200 h 3433670"/>
                <a:gd name="connsiteX6" fmla="*/ 3954162 w 5906530"/>
                <a:gd name="connsiteY6" fmla="*/ 1085887 h 3433670"/>
                <a:gd name="connsiteX7" fmla="*/ 4423719 w 5906530"/>
                <a:gd name="connsiteY7" fmla="*/ 2259778 h 3433670"/>
                <a:gd name="connsiteX8" fmla="*/ 5066270 w 5906530"/>
                <a:gd name="connsiteY8" fmla="*/ 3100038 h 3433670"/>
                <a:gd name="connsiteX9" fmla="*/ 5906530 w 5906530"/>
                <a:gd name="connsiteY9" fmla="*/ 3433670 h 343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06530" h="3433670">
                  <a:moveTo>
                    <a:pt x="0" y="3396600"/>
                  </a:moveTo>
                  <a:cubicBezTo>
                    <a:pt x="336722" y="3299805"/>
                    <a:pt x="673444" y="3203011"/>
                    <a:pt x="926757" y="2964114"/>
                  </a:cubicBezTo>
                  <a:cubicBezTo>
                    <a:pt x="1180070" y="2725217"/>
                    <a:pt x="1355124" y="2317443"/>
                    <a:pt x="1519881" y="1963216"/>
                  </a:cubicBezTo>
                  <a:cubicBezTo>
                    <a:pt x="1684638" y="1608989"/>
                    <a:pt x="1736124" y="1157967"/>
                    <a:pt x="1915297" y="838751"/>
                  </a:cubicBezTo>
                  <a:cubicBezTo>
                    <a:pt x="2094470" y="519535"/>
                    <a:pt x="2358081" y="155011"/>
                    <a:pt x="2594919" y="47919"/>
                  </a:cubicBezTo>
                  <a:cubicBezTo>
                    <a:pt x="2831757" y="-59173"/>
                    <a:pt x="3109784" y="23205"/>
                    <a:pt x="3336324" y="196200"/>
                  </a:cubicBezTo>
                  <a:cubicBezTo>
                    <a:pt x="3562865" y="369195"/>
                    <a:pt x="3772930" y="741957"/>
                    <a:pt x="3954162" y="1085887"/>
                  </a:cubicBezTo>
                  <a:cubicBezTo>
                    <a:pt x="4135394" y="1429817"/>
                    <a:pt x="4238368" y="1924086"/>
                    <a:pt x="4423719" y="2259778"/>
                  </a:cubicBezTo>
                  <a:cubicBezTo>
                    <a:pt x="4609070" y="2595470"/>
                    <a:pt x="4819135" y="2904389"/>
                    <a:pt x="5066270" y="3100038"/>
                  </a:cubicBezTo>
                  <a:cubicBezTo>
                    <a:pt x="5313405" y="3295687"/>
                    <a:pt x="5609967" y="3364678"/>
                    <a:pt x="5906530" y="343367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A5EC1D9-A52C-A744-813F-063143DD6D62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3418774"/>
              <a:ext cx="0" cy="2405828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75C50913-377A-2841-B30F-31DE34FA4A51}"/>
                </a:ext>
              </a:extLst>
            </p:cNvPr>
            <p:cNvCxnSpPr>
              <a:cxnSpLocks/>
            </p:cNvCxnSpPr>
            <p:nvPr/>
          </p:nvCxnSpPr>
          <p:spPr>
            <a:xfrm>
              <a:off x="5592595" y="4359879"/>
              <a:ext cx="950248" cy="0"/>
            </a:xfrm>
            <a:prstGeom prst="line">
              <a:avLst/>
            </a:prstGeom>
            <a:ln w="1905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/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E9A8AECD-4377-1844-8F40-BF06D74D8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845" y="5759811"/>
                <a:ext cx="492058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/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0C1E0-D225-5C40-9688-C42216669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426" y="4105791"/>
                <a:ext cx="526170" cy="61664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1FAFA91-8C84-BD43-BE7E-A2CF2C5C24BD}"/>
              </a:ext>
            </a:extLst>
          </p:cNvPr>
          <p:cNvCxnSpPr>
            <a:cxnSpLocks/>
          </p:cNvCxnSpPr>
          <p:nvPr/>
        </p:nvCxnSpPr>
        <p:spPr>
          <a:xfrm>
            <a:off x="5544369" y="3439014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321A3716-EB98-9945-BE61-936258C65775}"/>
              </a:ext>
            </a:extLst>
          </p:cNvPr>
          <p:cNvCxnSpPr>
            <a:cxnSpLocks/>
          </p:cNvCxnSpPr>
          <p:nvPr/>
        </p:nvCxnSpPr>
        <p:spPr>
          <a:xfrm>
            <a:off x="4027767" y="3427652"/>
            <a:ext cx="0" cy="18110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668E883-135B-874F-9C55-F47DCDA544E0}"/>
              </a:ext>
            </a:extLst>
          </p:cNvPr>
          <p:cNvCxnSpPr>
            <a:cxnSpLocks/>
          </p:cNvCxnSpPr>
          <p:nvPr/>
        </p:nvCxnSpPr>
        <p:spPr>
          <a:xfrm flipH="1">
            <a:off x="6444673" y="4231468"/>
            <a:ext cx="1182962" cy="68940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EDEF7B5E-402F-6145-9FDC-49ABD74D29BE}"/>
              </a:ext>
            </a:extLst>
          </p:cNvPr>
          <p:cNvSpPr txBox="1"/>
          <p:nvPr/>
        </p:nvSpPr>
        <p:spPr>
          <a:xfrm>
            <a:off x="7627635" y="4022980"/>
            <a:ext cx="78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power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52637CBD-2CA7-CB4E-BCB4-7A35ACAC6CD6}"/>
              </a:ext>
            </a:extLst>
          </p:cNvPr>
          <p:cNvCxnSpPr>
            <a:cxnSpLocks/>
          </p:cNvCxnSpPr>
          <p:nvPr/>
        </p:nvCxnSpPr>
        <p:spPr>
          <a:xfrm>
            <a:off x="4751681" y="5757904"/>
            <a:ext cx="1288038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BDE4996-AA37-374C-B00F-45DAA8C3EA6C}"/>
                  </a:ext>
                </a:extLst>
              </p:cNvPr>
              <p:cNvSpPr txBox="1"/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0.5 </m:t>
                      </m:r>
                      <m:r>
                        <a:rPr lang="en-US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BDE4996-AA37-374C-B00F-45DAA8C3E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514" y="5748161"/>
                <a:ext cx="733727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268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2B4FAA1-3B15-924C-A49E-26E3D2A28C37}"/>
              </a:ext>
            </a:extLst>
          </p:cNvPr>
          <p:cNvSpPr/>
          <p:nvPr/>
        </p:nvSpPr>
        <p:spPr>
          <a:xfrm>
            <a:off x="433999" y="252041"/>
            <a:ext cx="3165827" cy="203949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19933BBE-D506-A149-A531-638306D7C998}"/>
              </a:ext>
            </a:extLst>
          </p:cNvPr>
          <p:cNvSpPr/>
          <p:nvPr/>
        </p:nvSpPr>
        <p:spPr>
          <a:xfrm>
            <a:off x="7644216" y="252041"/>
            <a:ext cx="3165827" cy="20394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/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population A</a:t>
                </a:r>
              </a:p>
              <a:p>
                <a:pPr algn="ctr"/>
                <a:r>
                  <a:rPr lang="en-US" dirty="0"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EBE4C9-906F-4848-95D7-4D5226E3E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285" y="725100"/>
                <a:ext cx="1392817" cy="923330"/>
              </a:xfrm>
              <a:prstGeom prst="rect">
                <a:avLst/>
              </a:prstGeom>
              <a:blipFill>
                <a:blip r:embed="rId2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/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/>
                  <a:t>What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is needed to detect an effect of size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=0.5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ctr"/>
                <a:r>
                  <a:rPr lang="en-US" b="1" dirty="0"/>
                  <a:t>with power = 0.8 ?</a:t>
                </a: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AD70CEA3-9BC4-C640-A256-4B570283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18" y="1108971"/>
                <a:ext cx="3392359" cy="1200329"/>
              </a:xfrm>
              <a:prstGeom prst="rect">
                <a:avLst/>
              </a:prstGeom>
              <a:blipFill>
                <a:blip r:embed="rId3"/>
                <a:stretch>
                  <a:fillRect t="-2083" r="-1119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/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population B</a:t>
                </a: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B8A603-C236-A24C-990C-1C29CAEDC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75" y="825158"/>
                <a:ext cx="1384803" cy="923330"/>
              </a:xfrm>
              <a:prstGeom prst="rect">
                <a:avLst/>
              </a:prstGeom>
              <a:blipFill>
                <a:blip r:embed="rId4"/>
                <a:stretch>
                  <a:fillRect l="-3636" t="-2703" r="-272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1246FE-BBF3-AC4E-866B-BE21DA858609}"/>
                  </a:ext>
                </a:extLst>
              </p:cNvPr>
              <p:cNvSpPr txBox="1"/>
              <p:nvPr/>
            </p:nvSpPr>
            <p:spPr>
              <a:xfrm>
                <a:off x="1516693" y="2958645"/>
                <a:ext cx="8733032" cy="28931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Courier" pitchFamily="2" charset="0"/>
                  </a:rPr>
                  <a:t>n = 30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power = 0</a:t>
                </a:r>
              </a:p>
              <a:p>
                <a:r>
                  <a:rPr lang="en-US" sz="1400" dirty="0" err="1">
                    <a:latin typeface="Courier" pitchFamily="2" charset="0"/>
                  </a:rPr>
                  <a:t>effect_size</a:t>
                </a:r>
                <a:r>
                  <a:rPr lang="en-US" sz="1400" dirty="0">
                    <a:latin typeface="Courier" pitchFamily="2" charset="0"/>
                  </a:rPr>
                  <a:t> = 0.5 *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endParaRPr lang="en-US" sz="1400" dirty="0">
                  <a:latin typeface="Courier" pitchFamily="2" charset="0"/>
                </a:endParaRPr>
              </a:p>
              <a:p>
                <a:r>
                  <a:rPr lang="en-US" sz="1400" dirty="0">
                    <a:latin typeface="Courier" pitchFamily="2" charset="0"/>
                  </a:rPr>
                  <a:t>while power &lt; 0.8: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</a:t>
                </a:r>
                <a:r>
                  <a:rPr lang="en-US" sz="1400" dirty="0" err="1">
                    <a:latin typeface="Courier" pitchFamily="2" charset="0"/>
                  </a:rPr>
                  <a:t>nreps</a:t>
                </a:r>
                <a:r>
                  <a:rPr lang="en-US" sz="1400" dirty="0">
                    <a:latin typeface="Courier" pitchFamily="2" charset="0"/>
                  </a:rPr>
                  <a:t> = 10000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p = </a:t>
                </a:r>
                <a:r>
                  <a:rPr lang="en-US" sz="1400" dirty="0" err="1">
                    <a:latin typeface="Courier" pitchFamily="2" charset="0"/>
                  </a:rPr>
                  <a:t>np.zeros</a:t>
                </a:r>
                <a:r>
                  <a:rPr lang="en-US" sz="1400" dirty="0">
                    <a:latin typeface="Courier" pitchFamily="2" charset="0"/>
                  </a:rPr>
                  <a:t>((</a:t>
                </a:r>
                <a:r>
                  <a:rPr lang="en-US" sz="1400" dirty="0" err="1">
                    <a:latin typeface="Courier" pitchFamily="2" charset="0"/>
                  </a:rPr>
                  <a:t>nreps</a:t>
                </a:r>
                <a:r>
                  <a:rPr lang="en-US" sz="1400" dirty="0">
                    <a:latin typeface="Courier" pitchFamily="2" charset="0"/>
                  </a:rPr>
                  <a:t>,))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for </a:t>
                </a:r>
                <a:r>
                  <a:rPr lang="en-US" sz="1400" dirty="0" err="1">
                    <a:latin typeface="Courier" pitchFamily="2" charset="0"/>
                  </a:rPr>
                  <a:t>i</a:t>
                </a:r>
                <a:r>
                  <a:rPr lang="en-US" sz="1400" dirty="0">
                    <a:latin typeface="Courier" pitchFamily="2" charset="0"/>
                  </a:rPr>
                  <a:t> in range(</a:t>
                </a:r>
                <a:r>
                  <a:rPr lang="en-US" sz="1400" dirty="0" err="1">
                    <a:latin typeface="Courier" pitchFamily="2" charset="0"/>
                  </a:rPr>
                  <a:t>nreps</a:t>
                </a:r>
                <a:r>
                  <a:rPr lang="en-US" sz="1400" dirty="0">
                    <a:latin typeface="Courier" pitchFamily="2" charset="0"/>
                  </a:rPr>
                  <a:t>):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	</a:t>
                </a:r>
                <a:r>
                  <a:rPr lang="en-US" sz="1400" dirty="0" err="1">
                    <a:latin typeface="Courier" pitchFamily="2" charset="0"/>
                  </a:rPr>
                  <a:t>dataA</a:t>
                </a:r>
                <a:r>
                  <a:rPr lang="en-US" sz="1400" dirty="0">
                    <a:latin typeface="Courier" pitchFamily="2" charset="0"/>
                  </a:rPr>
                  <a:t> = </a:t>
                </a:r>
                <a:r>
                  <a:rPr lang="en-US" sz="1400" dirty="0" err="1">
                    <a:latin typeface="Courier" pitchFamily="2" charset="0"/>
                  </a:rPr>
                  <a:t>scipy.stats.norm.rvs</a:t>
                </a:r>
                <a:r>
                  <a:rPr lang="en-US" sz="1400" dirty="0">
                    <a:latin typeface="Courier" pitchFamily="2" charset="0"/>
                  </a:rPr>
                  <a:t>(</a:t>
                </a:r>
                <a:r>
                  <a:rPr lang="en-US" sz="1400" dirty="0" err="1">
                    <a:latin typeface="Courier" pitchFamily="2" charset="0"/>
                  </a:rPr>
                  <a:t>loc</a:t>
                </a:r>
                <a:r>
                  <a:rPr lang="en-US" sz="1400" dirty="0">
                    <a:latin typeface="Courier" pitchFamily="2" charset="0"/>
                  </a:rPr>
                  <a:t>=0, scale=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>
                    <a:latin typeface="Courier" pitchFamily="2" charset="0"/>
                  </a:rPr>
                  <a:t>, size=n)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	</a:t>
                </a:r>
                <a:r>
                  <a:rPr lang="en-US" sz="1400" dirty="0" err="1">
                    <a:latin typeface="Courier" pitchFamily="2" charset="0"/>
                  </a:rPr>
                  <a:t>dataB</a:t>
                </a:r>
                <a:r>
                  <a:rPr lang="en-US" sz="1400" dirty="0">
                    <a:latin typeface="Courier" pitchFamily="2" charset="0"/>
                  </a:rPr>
                  <a:t> = </a:t>
                </a:r>
                <a:r>
                  <a:rPr lang="en-US" sz="1400" dirty="0" err="1">
                    <a:latin typeface="Courier" pitchFamily="2" charset="0"/>
                  </a:rPr>
                  <a:t>scipy.stats.norm.rvs</a:t>
                </a:r>
                <a:r>
                  <a:rPr lang="en-US" sz="1400" dirty="0">
                    <a:latin typeface="Courier" pitchFamily="2" charset="0"/>
                  </a:rPr>
                  <a:t>(</a:t>
                </a:r>
                <a:r>
                  <a:rPr lang="en-US" sz="1400" dirty="0" err="1">
                    <a:latin typeface="Courier" pitchFamily="2" charset="0"/>
                  </a:rPr>
                  <a:t>loc</a:t>
                </a:r>
                <a:r>
                  <a:rPr lang="en-US" sz="1400" dirty="0">
                    <a:latin typeface="Courier" pitchFamily="2" charset="0"/>
                  </a:rPr>
                  <a:t>=</a:t>
                </a:r>
                <a:r>
                  <a:rPr lang="en-US" sz="1400" dirty="0" err="1">
                    <a:latin typeface="Courier" pitchFamily="2" charset="0"/>
                  </a:rPr>
                  <a:t>effect_size</a:t>
                </a:r>
                <a:r>
                  <a:rPr lang="en-US" sz="1400" dirty="0">
                    <a:latin typeface="Courier" pitchFamily="2" charset="0"/>
                  </a:rPr>
                  <a:t>, scale=</a:t>
                </a:r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1400" dirty="0">
                    <a:latin typeface="Courier" pitchFamily="2" charset="0"/>
                  </a:rPr>
                  <a:t>, size=n)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	t, p[</a:t>
                </a:r>
                <a:r>
                  <a:rPr lang="en-US" sz="1400" dirty="0" err="1">
                    <a:latin typeface="Courier" pitchFamily="2" charset="0"/>
                  </a:rPr>
                  <a:t>i</a:t>
                </a:r>
                <a:r>
                  <a:rPr lang="en-US" sz="1400" dirty="0">
                    <a:latin typeface="Courier" pitchFamily="2" charset="0"/>
                  </a:rPr>
                  <a:t>] = </a:t>
                </a:r>
                <a:r>
                  <a:rPr lang="en-US" sz="1400" dirty="0" err="1">
                    <a:latin typeface="Courier" pitchFamily="2" charset="0"/>
                  </a:rPr>
                  <a:t>scipy.stats.ttest_ind</a:t>
                </a:r>
                <a:r>
                  <a:rPr lang="en-US" sz="1400" dirty="0">
                    <a:latin typeface="Courier" pitchFamily="2" charset="0"/>
                  </a:rPr>
                  <a:t>(</a:t>
                </a:r>
                <a:r>
                  <a:rPr lang="en-US" sz="1400" dirty="0" err="1">
                    <a:latin typeface="Courier" pitchFamily="2" charset="0"/>
                  </a:rPr>
                  <a:t>dataA</a:t>
                </a:r>
                <a:r>
                  <a:rPr lang="en-US" sz="1400" dirty="0">
                    <a:latin typeface="Courier" pitchFamily="2" charset="0"/>
                  </a:rPr>
                  <a:t>, </a:t>
                </a:r>
                <a:r>
                  <a:rPr lang="en-US" sz="1400" dirty="0" err="1">
                    <a:latin typeface="Courier" pitchFamily="2" charset="0"/>
                  </a:rPr>
                  <a:t>dataB</a:t>
                </a:r>
                <a:r>
                  <a:rPr lang="en-US" sz="1400" dirty="0">
                    <a:latin typeface="Courier" pitchFamily="2" charset="0"/>
                  </a:rPr>
                  <a:t>)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power = (p &lt; 0.05).sum() / </a:t>
                </a:r>
                <a:r>
                  <a:rPr lang="en-US" sz="1400" dirty="0" err="1">
                    <a:latin typeface="Courier" pitchFamily="2" charset="0"/>
                  </a:rPr>
                  <a:t>nreps</a:t>
                </a:r>
                <a:endParaRPr lang="en-US" sz="1400" dirty="0">
                  <a:latin typeface="Courier" pitchFamily="2" charset="0"/>
                </a:endParaRPr>
              </a:p>
              <a:p>
                <a:r>
                  <a:rPr lang="en-US" sz="1400" dirty="0">
                    <a:latin typeface="Courier" pitchFamily="2" charset="0"/>
                  </a:rPr>
                  <a:t>	print(n, power)</a:t>
                </a:r>
              </a:p>
              <a:p>
                <a:r>
                  <a:rPr lang="en-US" sz="1400" dirty="0">
                    <a:latin typeface="Courier" pitchFamily="2" charset="0"/>
                  </a:rPr>
                  <a:t>	n += 1</a:t>
                </a:r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0A1246FE-BBF3-AC4E-866B-BE21DA858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6693" y="2958645"/>
                <a:ext cx="8733032" cy="2893100"/>
              </a:xfrm>
              <a:prstGeom prst="rect">
                <a:avLst/>
              </a:prstGeom>
              <a:blipFill>
                <a:blip r:embed="rId5"/>
                <a:stretch>
                  <a:fillRect t="-437" b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7717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</p:spTree>
    <p:extLst>
      <p:ext uri="{BB962C8B-B14F-4D97-AF65-F5344CB8AC3E}">
        <p14:creationId xmlns:p14="http://schemas.microsoft.com/office/powerpoint/2010/main" val="23325285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F9A44F-674E-2E4F-910A-0034E01BCA28}"/>
              </a:ext>
            </a:extLst>
          </p:cNvPr>
          <p:cNvGrpSpPr/>
          <p:nvPr/>
        </p:nvGrpSpPr>
        <p:grpSpPr>
          <a:xfrm>
            <a:off x="4144619" y="3676070"/>
            <a:ext cx="1585917" cy="1549303"/>
            <a:chOff x="5139726" y="1289671"/>
            <a:chExt cx="5308547" cy="3446716"/>
          </a:xfrm>
          <a:solidFill>
            <a:schemeClr val="bg2">
              <a:lumMod val="75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D0F44B-B9C1-034D-8C94-86D3AADB9EE4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6569D5-4879-3648-AF92-01C33F2DC12A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61FBA-2671-014A-93DD-CC8FF26C422B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FC61CC-2CAB-EF40-BD36-3386AAC35E33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0FFF56-AFDF-1945-975A-5DDF92A4B0D3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BDFAFA-3652-8545-A795-8DC4363F7553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A63734-CA72-A841-A362-A660D2170AA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3EA3FA-3990-CC4B-B37F-B2AAC407A254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C36FC-DA6A-5F48-BA0D-56A16ECD6C0C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C54B0A-D6BF-FF41-AD7A-241ABB4E7BC9}"/>
              </a:ext>
            </a:extLst>
          </p:cNvPr>
          <p:cNvGrpSpPr/>
          <p:nvPr/>
        </p:nvGrpSpPr>
        <p:grpSpPr>
          <a:xfrm>
            <a:off x="5360332" y="3676070"/>
            <a:ext cx="1585917" cy="1549303"/>
            <a:chOff x="5139726" y="1289671"/>
            <a:chExt cx="5308547" cy="3446716"/>
          </a:xfrm>
          <a:solidFill>
            <a:srgbClr val="F3B8BE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4DF766-D9E6-D848-9C9C-19D9B6D47B26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F55B84-811C-D14F-A235-4DF4EF02E54C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EEE1CB-58BB-A247-9D47-9FE0A205E857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FF50DD-3A7C-BE4E-9FFF-040AB171FDF6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58067E-44CA-9248-A664-F6C171FA6CA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97B9F49-30D3-CF49-8898-A299D4B02E55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7B0D08-B11C-2D4C-B55C-AA914F9953F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5440FD-4B48-6345-A72B-F4210FB87B76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FEB0690-867C-7343-B83C-D0054C737AEA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EFB00D-9091-9742-95E4-488A7A423FBB}"/>
              </a:ext>
            </a:extLst>
          </p:cNvPr>
          <p:cNvSpPr txBox="1"/>
          <p:nvPr/>
        </p:nvSpPr>
        <p:spPr>
          <a:xfrm>
            <a:off x="7488538" y="2937422"/>
            <a:ext cx="288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distributions for statistics of A and B.</a:t>
            </a:r>
          </a:p>
        </p:txBody>
      </p:sp>
    </p:spTree>
    <p:extLst>
      <p:ext uri="{BB962C8B-B14F-4D97-AF65-F5344CB8AC3E}">
        <p14:creationId xmlns:p14="http://schemas.microsoft.com/office/powerpoint/2010/main" val="1812543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>
            <a:extLst>
              <a:ext uri="{FF2B5EF4-FFF2-40B4-BE49-F238E27FC236}">
                <a16:creationId xmlns:a16="http://schemas.microsoft.com/office/drawing/2014/main" id="{D8F9A44F-674E-2E4F-910A-0034E01BCA28}"/>
              </a:ext>
            </a:extLst>
          </p:cNvPr>
          <p:cNvGrpSpPr/>
          <p:nvPr/>
        </p:nvGrpSpPr>
        <p:grpSpPr>
          <a:xfrm>
            <a:off x="4144619" y="3676070"/>
            <a:ext cx="1585917" cy="1549303"/>
            <a:chOff x="5139726" y="1289671"/>
            <a:chExt cx="5308547" cy="3446716"/>
          </a:xfrm>
          <a:solidFill>
            <a:schemeClr val="bg2">
              <a:lumMod val="75000"/>
            </a:schemeClr>
          </a:solidFill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78D0F44B-B9C1-034D-8C94-86D3AADB9EE4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1D6569D5-4879-3648-AF92-01C33F2DC12A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E6E61FBA-2671-014A-93DD-CC8FF26C422B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2FC61CC-2CAB-EF40-BD36-3386AAC35E33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E0FFF56-AFDF-1945-975A-5DDF92A4B0D3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CBDFAFA-3652-8545-A795-8DC4363F7553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5DA63734-CA72-A841-A362-A660D2170AA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33EA3FA-3990-CC4B-B37F-B2AAC407A254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DEFC36FC-DA6A-5F48-BA0D-56A16ECD6C0C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2CC54B0A-D6BF-FF41-AD7A-241ABB4E7BC9}"/>
              </a:ext>
            </a:extLst>
          </p:cNvPr>
          <p:cNvGrpSpPr/>
          <p:nvPr/>
        </p:nvGrpSpPr>
        <p:grpSpPr>
          <a:xfrm>
            <a:off x="5360332" y="3676070"/>
            <a:ext cx="1585917" cy="1549303"/>
            <a:chOff x="5139726" y="1289671"/>
            <a:chExt cx="5308547" cy="3446716"/>
          </a:xfrm>
          <a:solidFill>
            <a:srgbClr val="F3B8BE"/>
          </a:solidFill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4DF766-D9E6-D848-9C9C-19D9B6D47B26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FDF55B84-811C-D14F-A235-4DF4EF02E54C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2EEE1CB-58BB-A247-9D47-9FE0A205E857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1FF50DD-3A7C-BE4E-9FFF-040AB171FDF6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58067E-44CA-9248-A664-F6C171FA6CA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97B9F49-30D3-CF49-8898-A299D4B02E55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7B0D08-B11C-2D4C-B55C-AA914F9953F3}"/>
                </a:ext>
              </a:extLst>
            </p:cNvPr>
            <p:cNvSpPr/>
            <p:nvPr/>
          </p:nvSpPr>
          <p:spPr>
            <a:xfrm>
              <a:off x="5735131" y="4151869"/>
              <a:ext cx="545307" cy="584517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5440FD-4B48-6345-A72B-F4210FB87B76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FEB0690-867C-7343-B83C-D0054C737AEA}"/>
                </a:ext>
              </a:extLst>
            </p:cNvPr>
            <p:cNvSpPr/>
            <p:nvPr/>
          </p:nvSpPr>
          <p:spPr>
            <a:xfrm>
              <a:off x="5139726" y="4609633"/>
              <a:ext cx="545307" cy="126754"/>
            </a:xfrm>
            <a:prstGeom prst="rect">
              <a:avLst/>
            </a:prstGeom>
            <a:grp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D16C9F3-5232-374A-8F9B-3360FAB0017A}"/>
              </a:ext>
            </a:extLst>
          </p:cNvPr>
          <p:cNvGrpSpPr/>
          <p:nvPr/>
        </p:nvGrpSpPr>
        <p:grpSpPr>
          <a:xfrm>
            <a:off x="2511573" y="977025"/>
            <a:ext cx="901216" cy="903376"/>
            <a:chOff x="2031861" y="1429407"/>
            <a:chExt cx="1665618" cy="16696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2DFAB47-D342-1443-85FD-41F1E0FE8232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F2CCAE-5AF1-BD49-B8DA-A627FE454AF4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1EC529-BCC9-4A46-B239-BA7EC33798F6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276C7A-A6DE-1744-9E9B-6801D89AB18D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801E84-FA0E-484D-834E-D92C2B649FAC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4BED13-76D4-6B42-A35D-01A143C32376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0206FA-6EB6-5C4E-9007-A913AEE347D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22327C8-C4DE-9C45-98C4-E892D5CE14D3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FF1412-F993-5946-9D4E-EEA4F408D063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C6D666-3403-204E-8907-90A591DC7E2F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589D2B-E5C0-8241-A207-E47D8620A4B3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E5F81C2-F1DE-3145-AF44-903CCFF5AE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E8562E-85F7-DC45-81FD-E001C7F26D3A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E58695A-CDA9-B847-BAA2-44A9187044F6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7EC8E4-F198-F641-9D0C-6DF5238BE6AA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B621E7-FE7A-104E-997E-4E49AA59867E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915C94F-9CAB-C742-9FF0-35B327EED604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89E9BE-46EF-F64E-BD89-E5227E5E4DB6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DAD2FA-AA8A-004C-86B4-713E63CE3854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2E5ED9-BFCE-EB47-BD5D-C40C62710148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FF49B19-2CAA-EE46-AFB2-033A2C3B7BF8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486FF81-EDF9-434D-B075-296FE117465A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59A8606-12C6-C942-8280-30D6F86D86BD}"/>
                </a:ext>
              </a:extLst>
            </p:cNvPr>
            <p:cNvSpPr/>
            <p:nvPr/>
          </p:nvSpPr>
          <p:spPr>
            <a:xfrm>
              <a:off x="2031861" y="1522463"/>
              <a:ext cx="1665618" cy="157655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B385588-D19A-6447-B479-2610A25BFD56}"/>
              </a:ext>
            </a:extLst>
          </p:cNvPr>
          <p:cNvGrpSpPr/>
          <p:nvPr/>
        </p:nvGrpSpPr>
        <p:grpSpPr>
          <a:xfrm>
            <a:off x="7876721" y="989097"/>
            <a:ext cx="902492" cy="891304"/>
            <a:chOff x="2036652" y="1429407"/>
            <a:chExt cx="1665617" cy="164497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F4EB36B-C490-D740-842C-12A4A10EC247}"/>
                </a:ext>
              </a:extLst>
            </p:cNvPr>
            <p:cNvSpPr txBox="1"/>
            <p:nvPr/>
          </p:nvSpPr>
          <p:spPr>
            <a:xfrm>
              <a:off x="2448910" y="1429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49D9C8-C922-B643-A3FB-730F7DC1129A}"/>
                </a:ext>
              </a:extLst>
            </p:cNvPr>
            <p:cNvSpPr txBox="1"/>
            <p:nvPr/>
          </p:nvSpPr>
          <p:spPr>
            <a:xfrm>
              <a:off x="2601310" y="15818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025048E-CDF8-5344-83A2-474E4EF5D8D7}"/>
                </a:ext>
              </a:extLst>
            </p:cNvPr>
            <p:cNvSpPr txBox="1"/>
            <p:nvPr/>
          </p:nvSpPr>
          <p:spPr>
            <a:xfrm>
              <a:off x="2753710" y="17342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48FE2-1566-404C-A1ED-CD46A4766075}"/>
                </a:ext>
              </a:extLst>
            </p:cNvPr>
            <p:cNvSpPr txBox="1"/>
            <p:nvPr/>
          </p:nvSpPr>
          <p:spPr>
            <a:xfrm>
              <a:off x="2948015" y="182291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843561-81EB-FC46-95DD-B95E37D3AF87}"/>
                </a:ext>
              </a:extLst>
            </p:cNvPr>
            <p:cNvSpPr txBox="1"/>
            <p:nvPr/>
          </p:nvSpPr>
          <p:spPr>
            <a:xfrm>
              <a:off x="3058510" y="20390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E03DE6-2B7A-A145-B01E-630F47322ADA}"/>
                </a:ext>
              </a:extLst>
            </p:cNvPr>
            <p:cNvSpPr txBox="1"/>
            <p:nvPr/>
          </p:nvSpPr>
          <p:spPr>
            <a:xfrm>
              <a:off x="3210910" y="21914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38A856E-8AAD-9A47-B128-4E5A23550D3D}"/>
                </a:ext>
              </a:extLst>
            </p:cNvPr>
            <p:cNvSpPr txBox="1"/>
            <p:nvPr/>
          </p:nvSpPr>
          <p:spPr>
            <a:xfrm>
              <a:off x="2543640" y="1930854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D93585B-5BE0-6E40-9FBF-1813CA060419}"/>
                </a:ext>
              </a:extLst>
            </p:cNvPr>
            <p:cNvSpPr txBox="1"/>
            <p:nvPr/>
          </p:nvSpPr>
          <p:spPr>
            <a:xfrm>
              <a:off x="2559677" y="2401192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5CB68FA-8338-5446-9ACB-CB8E2F1DA480}"/>
                </a:ext>
              </a:extLst>
            </p:cNvPr>
            <p:cNvSpPr txBox="1"/>
            <p:nvPr/>
          </p:nvSpPr>
          <p:spPr>
            <a:xfrm>
              <a:off x="2133803" y="155868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8C1BF91-4528-9248-82B1-204CFC643411}"/>
                </a:ext>
              </a:extLst>
            </p:cNvPr>
            <p:cNvSpPr txBox="1"/>
            <p:nvPr/>
          </p:nvSpPr>
          <p:spPr>
            <a:xfrm>
              <a:off x="2244298" y="179421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0EC6158-AFD9-4F49-86E2-3BC699F6B045}"/>
                </a:ext>
              </a:extLst>
            </p:cNvPr>
            <p:cNvSpPr txBox="1"/>
            <p:nvPr/>
          </p:nvSpPr>
          <p:spPr>
            <a:xfrm>
              <a:off x="2428162" y="17987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DFF3CB2-96B2-7643-BAED-A3820D404BCA}"/>
                </a:ext>
              </a:extLst>
            </p:cNvPr>
            <p:cNvSpPr txBox="1"/>
            <p:nvPr/>
          </p:nvSpPr>
          <p:spPr>
            <a:xfrm>
              <a:off x="2464675" y="2140326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3B2B682-5754-C74F-A9ED-FAC69A65B981}"/>
                </a:ext>
              </a:extLst>
            </p:cNvPr>
            <p:cNvSpPr txBox="1"/>
            <p:nvPr/>
          </p:nvSpPr>
          <p:spPr>
            <a:xfrm>
              <a:off x="2911365" y="210143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39B8DA-9014-5F41-BD5D-9746D0E5AB2E}"/>
                </a:ext>
              </a:extLst>
            </p:cNvPr>
            <p:cNvSpPr txBox="1"/>
            <p:nvPr/>
          </p:nvSpPr>
          <p:spPr>
            <a:xfrm>
              <a:off x="2758318" y="2319947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D194A27-060A-B945-BB61-FB49E326B87F}"/>
                </a:ext>
              </a:extLst>
            </p:cNvPr>
            <p:cNvSpPr txBox="1"/>
            <p:nvPr/>
          </p:nvSpPr>
          <p:spPr>
            <a:xfrm>
              <a:off x="3037762" y="2408339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F7B325E-BB67-BA4B-BD7D-F9A0D38E5CB2}"/>
                </a:ext>
              </a:extLst>
            </p:cNvPr>
            <p:cNvSpPr txBox="1"/>
            <p:nvPr/>
          </p:nvSpPr>
          <p:spPr>
            <a:xfrm>
              <a:off x="2055045" y="1872524"/>
              <a:ext cx="294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5AF28CE-DD06-724F-AC13-6EAFF02391AD}"/>
                </a:ext>
              </a:extLst>
            </p:cNvPr>
            <p:cNvSpPr txBox="1"/>
            <p:nvPr/>
          </p:nvSpPr>
          <p:spPr>
            <a:xfrm>
              <a:off x="3232067" y="1918873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8C9D45-856C-8047-8CFE-BB637AE24EA4}"/>
                </a:ext>
              </a:extLst>
            </p:cNvPr>
            <p:cNvSpPr txBox="1"/>
            <p:nvPr/>
          </p:nvSpPr>
          <p:spPr>
            <a:xfrm>
              <a:off x="2927267" y="1483429"/>
              <a:ext cx="28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73DF392-E122-3E45-B970-5940CAF4B27B}"/>
                </a:ext>
              </a:extLst>
            </p:cNvPr>
            <p:cNvSpPr txBox="1"/>
            <p:nvPr/>
          </p:nvSpPr>
          <p:spPr>
            <a:xfrm>
              <a:off x="3263598" y="163824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5DD341A-3B1F-3D44-8507-9A13A91B0BF6}"/>
                </a:ext>
              </a:extLst>
            </p:cNvPr>
            <p:cNvSpPr txBox="1"/>
            <p:nvPr/>
          </p:nvSpPr>
          <p:spPr>
            <a:xfrm>
              <a:off x="2335515" y="245185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46BFAE-057E-E44C-A1FA-EE65AE993146}"/>
                </a:ext>
              </a:extLst>
            </p:cNvPr>
            <p:cNvSpPr txBox="1"/>
            <p:nvPr/>
          </p:nvSpPr>
          <p:spPr>
            <a:xfrm>
              <a:off x="2727434" y="2028286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0EAF7B1-D6F3-B449-BCE3-61F7A32AC6AB}"/>
                </a:ext>
              </a:extLst>
            </p:cNvPr>
            <p:cNvSpPr txBox="1"/>
            <p:nvPr/>
          </p:nvSpPr>
          <p:spPr>
            <a:xfrm>
              <a:off x="2181270" y="2138011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8438EE-8748-E342-8D93-5CEA92CFFA57}"/>
                </a:ext>
              </a:extLst>
            </p:cNvPr>
            <p:cNvSpPr/>
            <p:nvPr/>
          </p:nvSpPr>
          <p:spPr>
            <a:xfrm>
              <a:off x="2036652" y="1497826"/>
              <a:ext cx="1665617" cy="157655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3C39D32-9320-FF48-ADB5-3769287B83A2}"/>
              </a:ext>
            </a:extLst>
          </p:cNvPr>
          <p:cNvSpPr txBox="1"/>
          <p:nvPr/>
        </p:nvSpPr>
        <p:spPr>
          <a:xfrm>
            <a:off x="3388214" y="333720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 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9C236A0-A204-E243-B6EC-6BA2D941149C}"/>
              </a:ext>
            </a:extLst>
          </p:cNvPr>
          <p:cNvCxnSpPr>
            <a:cxnSpLocks/>
          </p:cNvCxnSpPr>
          <p:nvPr/>
        </p:nvCxnSpPr>
        <p:spPr>
          <a:xfrm>
            <a:off x="4978556" y="3439014"/>
            <a:ext cx="0" cy="181991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/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0945ABC-ABF0-ED40-AEA1-4DB01D623E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08" y="5297133"/>
                <a:ext cx="764505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/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𝑠𝑡𝑎𝑡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746B7846-F348-5B48-8896-F4EB8FE44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3366" y="5297133"/>
                <a:ext cx="7804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878479E-ECB1-DF42-91BA-892A2A72B2FD}"/>
              </a:ext>
            </a:extLst>
          </p:cNvPr>
          <p:cNvCxnSpPr>
            <a:cxnSpLocks/>
            <a:stCxn id="25" idx="5"/>
          </p:cNvCxnSpPr>
          <p:nvPr/>
        </p:nvCxnSpPr>
        <p:spPr>
          <a:xfrm>
            <a:off x="3280809" y="1755478"/>
            <a:ext cx="1697747" cy="1692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1B135D3C-6DA8-3047-BDEB-84963AD3EF83}"/>
              </a:ext>
            </a:extLst>
          </p:cNvPr>
          <p:cNvCxnSpPr>
            <a:cxnSpLocks/>
            <a:stCxn id="49" idx="3"/>
          </p:cNvCxnSpPr>
          <p:nvPr/>
        </p:nvCxnSpPr>
        <p:spPr>
          <a:xfrm flipH="1">
            <a:off x="6144916" y="1755302"/>
            <a:ext cx="1863972" cy="1683712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AB64C74-A5F7-DB46-9737-18D5D6527E47}"/>
              </a:ext>
            </a:extLst>
          </p:cNvPr>
          <p:cNvSpPr txBox="1"/>
          <p:nvPr/>
        </p:nvSpPr>
        <p:spPr>
          <a:xfrm>
            <a:off x="3958370" y="1283447"/>
            <a:ext cx="3354087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Compare some statistic of two data sets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09DEBBD-3820-6F48-AC3B-A1DF327BD8CA}"/>
              </a:ext>
            </a:extLst>
          </p:cNvPr>
          <p:cNvCxnSpPr>
            <a:cxnSpLocks/>
            <a:stCxn id="51" idx="2"/>
          </p:cNvCxnSpPr>
          <p:nvPr/>
        </p:nvCxnSpPr>
        <p:spPr>
          <a:xfrm flipH="1">
            <a:off x="3254896" y="703052"/>
            <a:ext cx="703474" cy="43156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4435AFF-92DA-0043-B879-10813B927839}"/>
              </a:ext>
            </a:extLst>
          </p:cNvPr>
          <p:cNvSpPr txBox="1"/>
          <p:nvPr/>
        </p:nvSpPr>
        <p:spPr>
          <a:xfrm>
            <a:off x="6628580" y="340007"/>
            <a:ext cx="11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 set B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9A73E08-DF0C-2D47-B39C-12D1EEDF604B}"/>
              </a:ext>
            </a:extLst>
          </p:cNvPr>
          <p:cNvCxnSpPr>
            <a:cxnSpLocks/>
          </p:cNvCxnSpPr>
          <p:nvPr/>
        </p:nvCxnSpPr>
        <p:spPr>
          <a:xfrm>
            <a:off x="7275898" y="729578"/>
            <a:ext cx="703474" cy="431566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575565-8478-5541-8DA0-3FD7D7B92264}"/>
              </a:ext>
            </a:extLst>
          </p:cNvPr>
          <p:cNvCxnSpPr>
            <a:cxnSpLocks/>
          </p:cNvCxnSpPr>
          <p:nvPr/>
        </p:nvCxnSpPr>
        <p:spPr>
          <a:xfrm>
            <a:off x="2737226" y="5238686"/>
            <a:ext cx="6388443" cy="0"/>
          </a:xfrm>
          <a:prstGeom prst="line">
            <a:avLst/>
          </a:prstGeom>
          <a:ln w="1905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5CAE9196-C935-004D-8A81-9E06FC9BD1DC}"/>
              </a:ext>
            </a:extLst>
          </p:cNvPr>
          <p:cNvSpPr txBox="1"/>
          <p:nvPr/>
        </p:nvSpPr>
        <p:spPr>
          <a:xfrm>
            <a:off x="8781494" y="5297133"/>
            <a:ext cx="89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statistic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EFB00D-9091-9742-95E4-488A7A423FBB}"/>
              </a:ext>
            </a:extLst>
          </p:cNvPr>
          <p:cNvSpPr txBox="1"/>
          <p:nvPr/>
        </p:nvSpPr>
        <p:spPr>
          <a:xfrm>
            <a:off x="7488538" y="2937422"/>
            <a:ext cx="2880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Bootstrap distributions for statistics of A and B.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457D066-3E3E-AF4C-81A4-E07DCD882C02}"/>
              </a:ext>
            </a:extLst>
          </p:cNvPr>
          <p:cNvCxnSpPr>
            <a:cxnSpLocks/>
          </p:cNvCxnSpPr>
          <p:nvPr/>
        </p:nvCxnSpPr>
        <p:spPr>
          <a:xfrm>
            <a:off x="5704174" y="3439014"/>
            <a:ext cx="0" cy="2577483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DA76B2-CD4C-984D-8245-C3261EC7F541}"/>
              </a:ext>
            </a:extLst>
          </p:cNvPr>
          <p:cNvCxnSpPr>
            <a:cxnSpLocks/>
          </p:cNvCxnSpPr>
          <p:nvPr/>
        </p:nvCxnSpPr>
        <p:spPr>
          <a:xfrm>
            <a:off x="4249707" y="3427652"/>
            <a:ext cx="0" cy="258884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FA416D1-DCE3-934B-BF0A-6BB75247444C}"/>
              </a:ext>
            </a:extLst>
          </p:cNvPr>
          <p:cNvCxnSpPr>
            <a:cxnSpLocks/>
          </p:cNvCxnSpPr>
          <p:nvPr/>
        </p:nvCxnSpPr>
        <p:spPr>
          <a:xfrm>
            <a:off x="4260349" y="6019107"/>
            <a:ext cx="1437979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E47BE3D-1700-4D49-A9DE-2EFD5EC9B986}"/>
              </a:ext>
            </a:extLst>
          </p:cNvPr>
          <p:cNvSpPr txBox="1"/>
          <p:nvPr/>
        </p:nvSpPr>
        <p:spPr>
          <a:xfrm>
            <a:off x="4043759" y="6061586"/>
            <a:ext cx="1980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confidence interval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65D042FB-DF31-0C43-A0DB-E72F1109A1F4}"/>
              </a:ext>
            </a:extLst>
          </p:cNvPr>
          <p:cNvGrpSpPr/>
          <p:nvPr/>
        </p:nvGrpSpPr>
        <p:grpSpPr>
          <a:xfrm>
            <a:off x="5717767" y="3671627"/>
            <a:ext cx="1230165" cy="1549303"/>
            <a:chOff x="6330536" y="1289671"/>
            <a:chExt cx="4117737" cy="3446716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77249E3-143D-A343-89B3-C46BAB9DC2C7}"/>
                </a:ext>
              </a:extLst>
            </p:cNvPr>
            <p:cNvSpPr/>
            <p:nvPr/>
          </p:nvSpPr>
          <p:spPr>
            <a:xfrm>
              <a:off x="7521346" y="1289671"/>
              <a:ext cx="545307" cy="3446716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D41141D-3EC6-BE46-B287-9BDD522F56ED}"/>
                </a:ext>
              </a:extLst>
            </p:cNvPr>
            <p:cNvSpPr/>
            <p:nvPr/>
          </p:nvSpPr>
          <p:spPr>
            <a:xfrm>
              <a:off x="8116751" y="1383957"/>
              <a:ext cx="545307" cy="33524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3ECD0CB-30A9-CA42-A062-59FED993D7CA}"/>
                </a:ext>
              </a:extLst>
            </p:cNvPr>
            <p:cNvSpPr/>
            <p:nvPr/>
          </p:nvSpPr>
          <p:spPr>
            <a:xfrm>
              <a:off x="8712156" y="2088291"/>
              <a:ext cx="545307" cy="2648095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CA433A7-14CD-B948-A986-6B6B83DFADFE}"/>
                </a:ext>
              </a:extLst>
            </p:cNvPr>
            <p:cNvSpPr/>
            <p:nvPr/>
          </p:nvSpPr>
          <p:spPr>
            <a:xfrm>
              <a:off x="9307561" y="3299253"/>
              <a:ext cx="545307" cy="1437133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E9241880-BEC3-AA41-AC60-B21125121BE2}"/>
                </a:ext>
              </a:extLst>
            </p:cNvPr>
            <p:cNvSpPr/>
            <p:nvPr/>
          </p:nvSpPr>
          <p:spPr>
            <a:xfrm>
              <a:off x="9902966" y="4252177"/>
              <a:ext cx="545307" cy="48420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AC5E40FD-58BC-B34D-BC9A-4CDDE11A4076}"/>
                </a:ext>
              </a:extLst>
            </p:cNvPr>
            <p:cNvSpPr/>
            <p:nvPr/>
          </p:nvSpPr>
          <p:spPr>
            <a:xfrm>
              <a:off x="6925941" y="2088292"/>
              <a:ext cx="545307" cy="2648094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710C8759-D5C6-544C-BDD8-08EE5836ED03}"/>
                </a:ext>
              </a:extLst>
            </p:cNvPr>
            <p:cNvSpPr/>
            <p:nvPr/>
          </p:nvSpPr>
          <p:spPr>
            <a:xfrm>
              <a:off x="6330536" y="3212757"/>
              <a:ext cx="545307" cy="1523629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672F6BB-3759-474E-843E-C8F861EA92FF}"/>
              </a:ext>
            </a:extLst>
          </p:cNvPr>
          <p:cNvCxnSpPr>
            <a:cxnSpLocks/>
          </p:cNvCxnSpPr>
          <p:nvPr/>
        </p:nvCxnSpPr>
        <p:spPr>
          <a:xfrm>
            <a:off x="6144914" y="3447572"/>
            <a:ext cx="0" cy="181991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83DAA57-59C0-B747-B66A-191A29CBB8F1}"/>
              </a:ext>
            </a:extLst>
          </p:cNvPr>
          <p:cNvCxnSpPr>
            <a:cxnSpLocks/>
          </p:cNvCxnSpPr>
          <p:nvPr/>
        </p:nvCxnSpPr>
        <p:spPr>
          <a:xfrm flipH="1">
            <a:off x="6471247" y="4222857"/>
            <a:ext cx="1182962" cy="689404"/>
          </a:xfrm>
          <a:prstGeom prst="straightConnector1">
            <a:avLst/>
          </a:prstGeom>
          <a:ln w="1905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91A822E3-84A8-9B42-946B-98A71D6ED4A2}"/>
              </a:ext>
            </a:extLst>
          </p:cNvPr>
          <p:cNvSpPr txBox="1"/>
          <p:nvPr/>
        </p:nvSpPr>
        <p:spPr>
          <a:xfrm>
            <a:off x="7654209" y="4014369"/>
            <a:ext cx="78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864917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C935E-19E6-D94D-9E8A-3BDD96BECFC7}"/>
              </a:ext>
            </a:extLst>
          </p:cNvPr>
          <p:cNvSpPr txBox="1"/>
          <p:nvPr/>
        </p:nvSpPr>
        <p:spPr>
          <a:xfrm>
            <a:off x="1272436" y="948960"/>
            <a:ext cx="9647128" cy="5390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Does a single sample come from a known population with mean value </a:t>
            </a:r>
            <a:r>
              <a:rPr lang="en-US" sz="2400" dirty="0">
                <a:solidFill>
                  <a:srgbClr val="C00000"/>
                </a:solidFill>
                <a:latin typeface="Symbol" pitchFamily="2" charset="2"/>
              </a:rPr>
              <a:t>m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 comes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 does NOT come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independent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related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EC97F-0A27-B44A-824A-89A52411B93F}"/>
              </a:ext>
            </a:extLst>
          </p:cNvPr>
          <p:cNvSpPr txBox="1"/>
          <p:nvPr/>
        </p:nvSpPr>
        <p:spPr>
          <a:xfrm>
            <a:off x="1272436" y="518654"/>
            <a:ext cx="2229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t-Tests:</a:t>
            </a:r>
          </a:p>
        </p:txBody>
      </p:sp>
    </p:spTree>
    <p:extLst>
      <p:ext uri="{BB962C8B-B14F-4D97-AF65-F5344CB8AC3E}">
        <p14:creationId xmlns:p14="http://schemas.microsoft.com/office/powerpoint/2010/main" val="23345986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731CD-8EF2-014D-8F70-DB126FEB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outline for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4382-EF10-3345-9ED6-93F9235C34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06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B6BFC-6217-674A-B32F-7C5436C47E0D}"/>
              </a:ext>
            </a:extLst>
          </p:cNvPr>
          <p:cNvSpPr txBox="1"/>
          <p:nvPr/>
        </p:nvSpPr>
        <p:spPr>
          <a:xfrm>
            <a:off x="1021976" y="110559"/>
            <a:ext cx="10497671" cy="663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State the null and alternative hypotheses.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Select an appropriate test statistic and a cutoff (e.g. </a:t>
            </a:r>
            <a:r>
              <a:rPr lang="en-US" sz="2400" dirty="0">
                <a:latin typeface="Symbol" pitchFamily="2" charset="2"/>
              </a:rPr>
              <a:t>a</a:t>
            </a:r>
            <a:r>
              <a:rPr lang="en-US" sz="2400" dirty="0"/>
              <a:t> = 0.05).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Determine the sample size required for a given power (e.g. 1 – </a:t>
            </a:r>
            <a:r>
              <a:rPr lang="en-US" sz="2400" dirty="0">
                <a:latin typeface="Symbol" pitchFamily="2" charset="2"/>
              </a:rPr>
              <a:t>b</a:t>
            </a:r>
            <a:r>
              <a:rPr lang="en-US" sz="2400" dirty="0"/>
              <a:t> = 0.8). This may require some assumptions.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Collect the sample data and compute the chosen statistic for the sample.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Compute a p-value for the chosen statistic.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Decide whether or not to reject the null hypothesis.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If the null hypothesis is rejected, determine the effect size and decide whether it is important or not.</a:t>
            </a:r>
          </a:p>
        </p:txBody>
      </p:sp>
    </p:spTree>
    <p:extLst>
      <p:ext uri="{BB962C8B-B14F-4D97-AF65-F5344CB8AC3E}">
        <p14:creationId xmlns:p14="http://schemas.microsoft.com/office/powerpoint/2010/main" val="47620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  <a:p>
            <a:endParaRPr lang="en-US" sz="3600" dirty="0"/>
          </a:p>
        </p:txBody>
      </p:sp>
      <p:pic>
        <p:nvPicPr>
          <p:cNvPr id="1025" name="Picture 1" descr="page29image26401904">
            <a:extLst>
              <a:ext uri="{FF2B5EF4-FFF2-40B4-BE49-F238E27FC236}">
                <a16:creationId xmlns:a16="http://schemas.microsoft.com/office/drawing/2014/main" id="{709BF363-9B4E-D149-9F58-3F1B7F6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905" y="1043712"/>
            <a:ext cx="7382190" cy="527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98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291611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4D82E82-F3BD-D947-811A-7E78AE494763}"/>
              </a:ext>
            </a:extLst>
          </p:cNvPr>
          <p:cNvCxnSpPr>
            <a:cxnSpLocks/>
          </p:cNvCxnSpPr>
          <p:nvPr/>
        </p:nvCxnSpPr>
        <p:spPr>
          <a:xfrm flipV="1">
            <a:off x="57144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6822B0-2FA0-7F45-AF82-85EC77C6E507}"/>
              </a:ext>
            </a:extLst>
          </p:cNvPr>
          <p:cNvSpPr txBox="1"/>
          <p:nvPr/>
        </p:nvSpPr>
        <p:spPr>
          <a:xfrm>
            <a:off x="4989552" y="5862918"/>
            <a:ext cx="15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87D228-7D12-0F46-9576-F949A1CE537F}"/>
              </a:ext>
            </a:extLst>
          </p:cNvPr>
          <p:cNvSpPr txBox="1"/>
          <p:nvPr/>
        </p:nvSpPr>
        <p:spPr>
          <a:xfrm>
            <a:off x="496461" y="2969601"/>
            <a:ext cx="21447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Repeat for multiple samples, all of size 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361F81-8C53-654C-AFD6-D23E34A7AC76}"/>
              </a:ext>
            </a:extLst>
          </p:cNvPr>
          <p:cNvCxnSpPr>
            <a:cxnSpLocks/>
          </p:cNvCxnSpPr>
          <p:nvPr/>
        </p:nvCxnSpPr>
        <p:spPr>
          <a:xfrm flipV="1">
            <a:off x="5981225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BF9FB03-443C-6A41-AA80-B18346EA30E9}"/>
              </a:ext>
            </a:extLst>
          </p:cNvPr>
          <p:cNvCxnSpPr>
            <a:cxnSpLocks/>
          </p:cNvCxnSpPr>
          <p:nvPr/>
        </p:nvCxnSpPr>
        <p:spPr>
          <a:xfrm flipV="1">
            <a:off x="633332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1DD2D87-3580-3A45-8B17-47ED82FCA864}"/>
              </a:ext>
            </a:extLst>
          </p:cNvPr>
          <p:cNvCxnSpPr>
            <a:cxnSpLocks/>
          </p:cNvCxnSpPr>
          <p:nvPr/>
        </p:nvCxnSpPr>
        <p:spPr>
          <a:xfrm flipV="1">
            <a:off x="6209797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027AE81-D2D8-4441-84C8-71605425265A}"/>
              </a:ext>
            </a:extLst>
          </p:cNvPr>
          <p:cNvCxnSpPr>
            <a:cxnSpLocks/>
          </p:cNvCxnSpPr>
          <p:nvPr/>
        </p:nvCxnSpPr>
        <p:spPr>
          <a:xfrm flipV="1">
            <a:off x="552137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468406-5E54-0A46-85AA-1BC41F6B3F09}"/>
              </a:ext>
            </a:extLst>
          </p:cNvPr>
          <p:cNvCxnSpPr>
            <a:cxnSpLocks/>
          </p:cNvCxnSpPr>
          <p:nvPr/>
        </p:nvCxnSpPr>
        <p:spPr>
          <a:xfrm flipV="1">
            <a:off x="661653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DDEBC9-00BC-814B-AEC5-9C51B4F3C535}"/>
              </a:ext>
            </a:extLst>
          </p:cNvPr>
          <p:cNvCxnSpPr>
            <a:cxnSpLocks/>
          </p:cNvCxnSpPr>
          <p:nvPr/>
        </p:nvCxnSpPr>
        <p:spPr>
          <a:xfrm flipV="1">
            <a:off x="4982481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CF775E-9DCE-AA47-8019-28ACD192EBED}"/>
              </a:ext>
            </a:extLst>
          </p:cNvPr>
          <p:cNvCxnSpPr>
            <a:cxnSpLocks/>
          </p:cNvCxnSpPr>
          <p:nvPr/>
        </p:nvCxnSpPr>
        <p:spPr>
          <a:xfrm flipV="1">
            <a:off x="5615963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8CC6CC4-DE4E-B748-910A-CCA2F9E9C660}"/>
              </a:ext>
            </a:extLst>
          </p:cNvPr>
          <p:cNvCxnSpPr>
            <a:cxnSpLocks/>
          </p:cNvCxnSpPr>
          <p:nvPr/>
        </p:nvCxnSpPr>
        <p:spPr>
          <a:xfrm flipV="1">
            <a:off x="534269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DA1F1D8-FC9A-3046-A0D8-ABE004E0D887}"/>
              </a:ext>
            </a:extLst>
          </p:cNvPr>
          <p:cNvCxnSpPr>
            <a:cxnSpLocks/>
          </p:cNvCxnSpPr>
          <p:nvPr/>
        </p:nvCxnSpPr>
        <p:spPr>
          <a:xfrm flipV="1">
            <a:off x="587038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7BB6D0A-AAF4-AA4F-BB73-84076B4F3BE1}"/>
              </a:ext>
            </a:extLst>
          </p:cNvPr>
          <p:cNvCxnSpPr>
            <a:cxnSpLocks/>
          </p:cNvCxnSpPr>
          <p:nvPr/>
        </p:nvCxnSpPr>
        <p:spPr>
          <a:xfrm flipV="1">
            <a:off x="719251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A6BDF5-92F1-3040-B426-DDC77A572495}"/>
              </a:ext>
            </a:extLst>
          </p:cNvPr>
          <p:cNvCxnSpPr>
            <a:cxnSpLocks/>
          </p:cNvCxnSpPr>
          <p:nvPr/>
        </p:nvCxnSpPr>
        <p:spPr>
          <a:xfrm flipV="1">
            <a:off x="4155024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C62D1C-BBA0-DA42-82C4-0ED574F835CA}"/>
              </a:ext>
            </a:extLst>
          </p:cNvPr>
          <p:cNvCxnSpPr>
            <a:cxnSpLocks/>
          </p:cNvCxnSpPr>
          <p:nvPr/>
        </p:nvCxnSpPr>
        <p:spPr>
          <a:xfrm flipV="1">
            <a:off x="7806490" y="5291611"/>
            <a:ext cx="0" cy="58181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DE2561D-F3C6-7F4F-9C3A-F7BEDA183273}"/>
              </a:ext>
            </a:extLst>
          </p:cNvPr>
          <p:cNvSpPr txBox="1"/>
          <p:nvPr/>
        </p:nvSpPr>
        <p:spPr>
          <a:xfrm>
            <a:off x="7504145" y="2954799"/>
            <a:ext cx="295854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Ok, so assume we do this for a bunch of samples with large n and we get a pretty good estimate of the mean and standard deviation of recall task scores for subjects given a placebo.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9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2A0CA4B0-CBED-E54A-9983-248A8EAD04E3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</p:spTree>
    <p:extLst>
      <p:ext uri="{BB962C8B-B14F-4D97-AF65-F5344CB8AC3E}">
        <p14:creationId xmlns:p14="http://schemas.microsoft.com/office/powerpoint/2010/main" val="357632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948981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Does the drug affect mean recall?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322953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4291"/>
            <a:ext cx="277906" cy="315735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3948981" y="5934295"/>
            <a:ext cx="336613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60100" y="524900"/>
            <a:ext cx="2834753" cy="92333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84ED9DC-6BC0-114D-BBEE-0BEB48BF95CF}"/>
              </a:ext>
            </a:extLst>
          </p:cNvPr>
          <p:cNvSpPr txBox="1"/>
          <p:nvPr/>
        </p:nvSpPr>
        <p:spPr>
          <a:xfrm>
            <a:off x="220238" y="524900"/>
            <a:ext cx="2540866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B9C7A7-EA08-2145-BC55-6B108041DCD6}"/>
              </a:ext>
            </a:extLst>
          </p:cNvPr>
          <p:cNvSpPr txBox="1"/>
          <p:nvPr/>
        </p:nvSpPr>
        <p:spPr>
          <a:xfrm>
            <a:off x="581249" y="4948517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CF59C-A6F8-7D45-8797-5A13E17AEE42}"/>
              </a:ext>
            </a:extLst>
          </p:cNvPr>
          <p:cNvSpPr txBox="1"/>
          <p:nvPr/>
        </p:nvSpPr>
        <p:spPr>
          <a:xfrm>
            <a:off x="2314222" y="4479080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E77B5A12-4B0E-CB48-BEA1-D25746F0381F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B9C1B7-D14D-7B41-A074-2C1CE1A5E904}"/>
              </a:ext>
            </a:extLst>
          </p:cNvPr>
          <p:cNvSpPr txBox="1"/>
          <p:nvPr/>
        </p:nvSpPr>
        <p:spPr>
          <a:xfrm>
            <a:off x="9918044" y="4862898"/>
            <a:ext cx="169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sample of size 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417FB6-26B4-E043-9CF7-8B9B84F1A75A}"/>
              </a:ext>
            </a:extLst>
          </p:cNvPr>
          <p:cNvSpPr txBox="1"/>
          <p:nvPr/>
        </p:nvSpPr>
        <p:spPr>
          <a:xfrm>
            <a:off x="8399264" y="4455202"/>
            <a:ext cx="1805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 statistic for sample</a:t>
            </a:r>
          </a:p>
          <a:p>
            <a:endParaRPr lang="en-US" dirty="0"/>
          </a:p>
          <a:p>
            <a:r>
              <a:rPr lang="en-US" dirty="0"/>
              <a:t>e.g. mean</a:t>
            </a:r>
          </a:p>
        </p:txBody>
      </p:sp>
    </p:spTree>
    <p:extLst>
      <p:ext uri="{BB962C8B-B14F-4D97-AF65-F5344CB8AC3E}">
        <p14:creationId xmlns:p14="http://schemas.microsoft.com/office/powerpoint/2010/main" val="238478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4855</Words>
  <Application>Microsoft Macintosh PowerPoint</Application>
  <PresentationFormat>Widescreen</PresentationFormat>
  <Paragraphs>1829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Courier</vt:lpstr>
      <vt:lpstr>Symbol</vt:lpstr>
      <vt:lpstr>Office Theme</vt:lpstr>
      <vt:lpstr>Hypothesis Testing</vt:lpstr>
      <vt:lpstr>The null hypothesis and p-values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 and sample size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t-Test for sample means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outline for hypothesis 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Goldschen, Marcel</dc:creator>
  <cp:lastModifiedBy>Goldschen, Marcel</cp:lastModifiedBy>
  <cp:revision>45</cp:revision>
  <dcterms:created xsi:type="dcterms:W3CDTF">2019-02-11T13:52:26Z</dcterms:created>
  <dcterms:modified xsi:type="dcterms:W3CDTF">2020-02-24T22:11:35Z</dcterms:modified>
</cp:coreProperties>
</file>